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9" r:id="rId2"/>
    <p:sldId id="1894" r:id="rId3"/>
    <p:sldId id="1852" r:id="rId4"/>
    <p:sldId id="1898" r:id="rId5"/>
    <p:sldId id="1897" r:id="rId6"/>
    <p:sldId id="1762" r:id="rId7"/>
    <p:sldId id="546" r:id="rId8"/>
    <p:sldId id="609" r:id="rId9"/>
    <p:sldId id="1895" r:id="rId10"/>
    <p:sldId id="1533" r:id="rId11"/>
    <p:sldId id="1896" r:id="rId12"/>
    <p:sldId id="902" r:id="rId13"/>
    <p:sldId id="1899" r:id="rId14"/>
    <p:sldId id="1900" r:id="rId15"/>
    <p:sldId id="1901" r:id="rId16"/>
    <p:sldId id="932" r:id="rId17"/>
    <p:sldId id="183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FC50C-7FA8-49B7-B5B4-F265DE2E78E5}" v="2" dt="2020-03-12T16:04:27.960"/>
    <p1510:client id="{5CBB0755-1F5A-4021-BD8A-19BB2ADB4D54}" v="3" dt="2020-03-12T14:34:36.316"/>
    <p1510:client id="{DFEA8F4D-7DA6-415E-8510-B8DAB8C5D3C9}" v="1318" dt="2020-02-08T18:10:54.071"/>
    <p1510:client id="{F0DDC4B6-0D3E-4CE6-B04C-0862D621A9DA}" v="1" dt="2020-04-17T03:35:58.328"/>
    <p1510:client id="{F441B1E1-3664-4A08-9CA5-4716EDF79C54}" v="226" dt="2020-02-08T18:56:47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1"/>
    <p:restoredTop sz="86273"/>
  </p:normalViewPr>
  <p:slideViewPr>
    <p:cSldViewPr snapToGrid="0" snapToObjects="1">
      <p:cViewPr varScale="1">
        <p:scale>
          <a:sx n="72" d="100"/>
          <a:sy n="72" d="100"/>
        </p:scale>
        <p:origin x="122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EA8F4D-7DA6-415E-8510-B8DAB8C5D3C9}"/>
    <pc:docChg chg="addSld modSld">
      <pc:chgData name="" userId="" providerId="" clId="Web-{DFEA8F4D-7DA6-415E-8510-B8DAB8C5D3C9}" dt="2020-02-08T18:10:54.071" v="1272" actId="1076"/>
      <pc:docMkLst>
        <pc:docMk/>
      </pc:docMkLst>
      <pc:sldChg chg="modSp">
        <pc:chgData name="" userId="" providerId="" clId="Web-{DFEA8F4D-7DA6-415E-8510-B8DAB8C5D3C9}" dt="2020-02-08T16:17:16.682" v="2" actId="20577"/>
        <pc:sldMkLst>
          <pc:docMk/>
          <pc:sldMk cId="3400131997" sldId="1533"/>
        </pc:sldMkLst>
        <pc:spChg chg="mod">
          <ac:chgData name="" userId="" providerId="" clId="Web-{DFEA8F4D-7DA6-415E-8510-B8DAB8C5D3C9}" dt="2020-02-08T16:17:16.682" v="2" actId="20577"/>
          <ac:spMkLst>
            <pc:docMk/>
            <pc:sldMk cId="3400131997" sldId="1533"/>
            <ac:spMk id="16" creationId="{0114C794-4CB0-FE42-B06D-6070D14B2448}"/>
          </ac:spMkLst>
        </pc:spChg>
      </pc:sldChg>
      <pc:sldChg chg="addSp delSp modSp add replId">
        <pc:chgData name="" userId="" providerId="" clId="Web-{DFEA8F4D-7DA6-415E-8510-B8DAB8C5D3C9}" dt="2020-02-08T18:10:54.071" v="1272" actId="1076"/>
        <pc:sldMkLst>
          <pc:docMk/>
          <pc:sldMk cId="3400031744" sldId="1899"/>
        </pc:sldMkLst>
        <pc:spChg chg="mod ord">
          <ac:chgData name="" userId="" providerId="" clId="Web-{DFEA8F4D-7DA6-415E-8510-B8DAB8C5D3C9}" dt="2020-02-08T16:50:15.652" v="198" actId="20577"/>
          <ac:spMkLst>
            <pc:docMk/>
            <pc:sldMk cId="3400031744" sldId="1899"/>
            <ac:spMk id="2" creationId="{00000000-0000-0000-0000-000000000000}"/>
          </ac:spMkLst>
        </pc:spChg>
        <pc:spChg chg="mod">
          <ac:chgData name="" userId="" providerId="" clId="Web-{DFEA8F4D-7DA6-415E-8510-B8DAB8C5D3C9}" dt="2020-02-08T17:20:46.450" v="508" actId="20577"/>
          <ac:spMkLst>
            <pc:docMk/>
            <pc:sldMk cId="3400031744" sldId="1899"/>
            <ac:spMk id="6" creationId="{78D29F19-727D-A142-B327-D4FF2ECA9083}"/>
          </ac:spMkLst>
        </pc:spChg>
        <pc:spChg chg="add del">
          <ac:chgData name="" userId="" providerId="" clId="Web-{DFEA8F4D-7DA6-415E-8510-B8DAB8C5D3C9}" dt="2020-02-08T16:35:37.512" v="113"/>
          <ac:spMkLst>
            <pc:docMk/>
            <pc:sldMk cId="3400031744" sldId="1899"/>
            <ac:spMk id="14" creationId="{5FB75037-9EC2-4C1E-9021-536B8A842FB1}"/>
          </ac:spMkLst>
        </pc:spChg>
        <pc:spChg chg="add del mod">
          <ac:chgData name="" userId="" providerId="" clId="Web-{DFEA8F4D-7DA6-415E-8510-B8DAB8C5D3C9}" dt="2020-02-08T16:38:10.857" v="131"/>
          <ac:spMkLst>
            <pc:docMk/>
            <pc:sldMk cId="3400031744" sldId="1899"/>
            <ac:spMk id="16" creationId="{1DBDBE27-7848-4F53-8D53-36BC3F2DD135}"/>
          </ac:spMkLst>
        </pc:spChg>
        <pc:spChg chg="add mod">
          <ac:chgData name="" userId="" providerId="" clId="Web-{DFEA8F4D-7DA6-415E-8510-B8DAB8C5D3C9}" dt="2020-02-08T17:22:10.669" v="520" actId="14100"/>
          <ac:spMkLst>
            <pc:docMk/>
            <pc:sldMk cId="3400031744" sldId="1899"/>
            <ac:spMk id="20" creationId="{CB0ACE44-E150-420D-A786-86329E566062}"/>
          </ac:spMkLst>
        </pc:spChg>
        <pc:spChg chg="add mod">
          <ac:chgData name="" userId="" providerId="" clId="Web-{DFEA8F4D-7DA6-415E-8510-B8DAB8C5D3C9}" dt="2020-02-08T17:24:37.515" v="566" actId="1076"/>
          <ac:spMkLst>
            <pc:docMk/>
            <pc:sldMk cId="3400031744" sldId="1899"/>
            <ac:spMk id="26" creationId="{6CFD8F70-D384-4C51-88CA-8D6D1D0DA26C}"/>
          </ac:spMkLst>
        </pc:spChg>
        <pc:spChg chg="add mod">
          <ac:chgData name="" userId="" providerId="" clId="Web-{DFEA8F4D-7DA6-415E-8510-B8DAB8C5D3C9}" dt="2020-02-08T17:21:28.466" v="512" actId="1076"/>
          <ac:spMkLst>
            <pc:docMk/>
            <pc:sldMk cId="3400031744" sldId="1899"/>
            <ac:spMk id="28" creationId="{CC2AF953-F8AF-4007-8F4B-7446941E10AB}"/>
          </ac:spMkLst>
        </pc:spChg>
        <pc:spChg chg="add mod">
          <ac:chgData name="" userId="" providerId="" clId="Web-{DFEA8F4D-7DA6-415E-8510-B8DAB8C5D3C9}" dt="2020-02-08T17:09:08.342" v="372" actId="20577"/>
          <ac:spMkLst>
            <pc:docMk/>
            <pc:sldMk cId="3400031744" sldId="1899"/>
            <ac:spMk id="29" creationId="{A97F0429-6098-4B43-B7DE-64593B02EF89}"/>
          </ac:spMkLst>
        </pc:spChg>
        <pc:spChg chg="add mod">
          <ac:chgData name="" userId="" providerId="" clId="Web-{DFEA8F4D-7DA6-415E-8510-B8DAB8C5D3C9}" dt="2020-02-08T17:24:10.858" v="559" actId="1076"/>
          <ac:spMkLst>
            <pc:docMk/>
            <pc:sldMk cId="3400031744" sldId="1899"/>
            <ac:spMk id="32" creationId="{3966C32D-A7D8-4FDA-ADC9-136190C4AAB3}"/>
          </ac:spMkLst>
        </pc:spChg>
        <pc:spChg chg="add mod">
          <ac:chgData name="" userId="" providerId="" clId="Web-{DFEA8F4D-7DA6-415E-8510-B8DAB8C5D3C9}" dt="2020-02-08T17:24:28.358" v="565" actId="14100"/>
          <ac:spMkLst>
            <pc:docMk/>
            <pc:sldMk cId="3400031744" sldId="1899"/>
            <ac:spMk id="33" creationId="{A39D6AFB-44AA-4EE7-8B92-3A8C2F76AB83}"/>
          </ac:spMkLst>
        </pc:spChg>
        <pc:spChg chg="add mod">
          <ac:chgData name="" userId="" providerId="" clId="Web-{DFEA8F4D-7DA6-415E-8510-B8DAB8C5D3C9}" dt="2020-02-08T17:27:31.473" v="680" actId="20577"/>
          <ac:spMkLst>
            <pc:docMk/>
            <pc:sldMk cId="3400031744" sldId="1899"/>
            <ac:spMk id="34" creationId="{7B2E9B66-FFCB-4320-BE63-409DF5EA1978}"/>
          </ac:spMkLst>
        </pc:spChg>
        <pc:picChg chg="add mod">
          <ac:chgData name="" userId="" providerId="" clId="Web-{DFEA8F4D-7DA6-415E-8510-B8DAB8C5D3C9}" dt="2020-02-08T18:10:54.071" v="1272" actId="1076"/>
          <ac:picMkLst>
            <pc:docMk/>
            <pc:sldMk cId="3400031744" sldId="1899"/>
            <ac:picMk id="3" creationId="{B400B07A-D6DF-4DF0-8EDB-FF565D285708}"/>
          </ac:picMkLst>
        </pc:picChg>
        <pc:picChg chg="del">
          <ac:chgData name="" userId="" providerId="" clId="Web-{DFEA8F4D-7DA6-415E-8510-B8DAB8C5D3C9}" dt="2020-02-08T16:19:00.120" v="70"/>
          <ac:picMkLst>
            <pc:docMk/>
            <pc:sldMk cId="3400031744" sldId="1899"/>
            <ac:picMk id="5" creationId="{00000000-0000-0000-0000-000000000000}"/>
          </ac:picMkLst>
        </pc:picChg>
        <pc:picChg chg="add mod ord">
          <ac:chgData name="" userId="" providerId="" clId="Web-{DFEA8F4D-7DA6-415E-8510-B8DAB8C5D3C9}" dt="2020-02-08T17:08:49.076" v="363" actId="1076"/>
          <ac:picMkLst>
            <pc:docMk/>
            <pc:sldMk cId="3400031744" sldId="1899"/>
            <ac:picMk id="7" creationId="{4E08D58A-A90F-4839-BE7F-C67207EE5626}"/>
          </ac:picMkLst>
        </pc:picChg>
        <pc:picChg chg="add mod ord">
          <ac:chgData name="" userId="" providerId="" clId="Web-{DFEA8F4D-7DA6-415E-8510-B8DAB8C5D3C9}" dt="2020-02-08T17:27:37.613" v="683" actId="1076"/>
          <ac:picMkLst>
            <pc:docMk/>
            <pc:sldMk cId="3400031744" sldId="1899"/>
            <ac:picMk id="9" creationId="{3056A934-7147-41B5-A5C3-5EDF77D22AE2}"/>
          </ac:picMkLst>
        </pc:picChg>
        <pc:picChg chg="add mod ord">
          <ac:chgData name="" userId="" providerId="" clId="Web-{DFEA8F4D-7DA6-415E-8510-B8DAB8C5D3C9}" dt="2020-02-08T17:27:54.035" v="685" actId="1076"/>
          <ac:picMkLst>
            <pc:docMk/>
            <pc:sldMk cId="3400031744" sldId="1899"/>
            <ac:picMk id="11" creationId="{D9D25307-4FE5-4705-89D0-176C2B7936D3}"/>
          </ac:picMkLst>
        </pc:picChg>
        <pc:picChg chg="add del mod">
          <ac:chgData name="" userId="" providerId="" clId="Web-{DFEA8F4D-7DA6-415E-8510-B8DAB8C5D3C9}" dt="2020-02-08T16:40:22.054" v="166"/>
          <ac:picMkLst>
            <pc:docMk/>
            <pc:sldMk cId="3400031744" sldId="1899"/>
            <ac:picMk id="18" creationId="{5882F3F4-91C9-47B9-8282-29CC0DDFFA60}"/>
          </ac:picMkLst>
        </pc:picChg>
        <pc:picChg chg="add del mod">
          <ac:chgData name="" userId="" providerId="" clId="Web-{DFEA8F4D-7DA6-415E-8510-B8DAB8C5D3C9}" dt="2020-02-08T16:45:20.638" v="173"/>
          <ac:picMkLst>
            <pc:docMk/>
            <pc:sldMk cId="3400031744" sldId="1899"/>
            <ac:picMk id="21" creationId="{9A241281-4579-44B5-995D-BC9082FD9E33}"/>
          </ac:picMkLst>
        </pc:picChg>
        <pc:picChg chg="add mod">
          <ac:chgData name="" userId="" providerId="" clId="Web-{DFEA8F4D-7DA6-415E-8510-B8DAB8C5D3C9}" dt="2020-02-08T16:51:18.090" v="210" actId="1076"/>
          <ac:picMkLst>
            <pc:docMk/>
            <pc:sldMk cId="3400031744" sldId="1899"/>
            <ac:picMk id="23" creationId="{E681B64B-1B28-4E8B-B47D-8D73153B7603}"/>
          </ac:picMkLst>
        </pc:picChg>
        <pc:picChg chg="add mod">
          <ac:chgData name="" userId="" providerId="" clId="Web-{DFEA8F4D-7DA6-415E-8510-B8DAB8C5D3C9}" dt="2020-02-08T17:24:15.108" v="560" actId="14100"/>
          <ac:picMkLst>
            <pc:docMk/>
            <pc:sldMk cId="3400031744" sldId="1899"/>
            <ac:picMk id="30" creationId="{B134D8CA-34EE-4B9B-807E-F6B40277031B}"/>
          </ac:picMkLst>
        </pc:picChg>
      </pc:sldChg>
      <pc:sldChg chg="addSp delSp modSp add mod replId modShow">
        <pc:chgData name="" userId="" providerId="" clId="Web-{DFEA8F4D-7DA6-415E-8510-B8DAB8C5D3C9}" dt="2020-02-08T18:05:20.363" v="1271" actId="14100"/>
        <pc:sldMkLst>
          <pc:docMk/>
          <pc:sldMk cId="3917196760" sldId="1900"/>
        </pc:sldMkLst>
        <pc:spChg chg="mod">
          <ac:chgData name="" userId="" providerId="" clId="Web-{DFEA8F4D-7DA6-415E-8510-B8DAB8C5D3C9}" dt="2020-02-08T18:01:27.173" v="1166" actId="20577"/>
          <ac:spMkLst>
            <pc:docMk/>
            <pc:sldMk cId="3917196760" sldId="1900"/>
            <ac:spMk id="6" creationId="{78D29F19-727D-A142-B327-D4FF2ECA9083}"/>
          </ac:spMkLst>
        </pc:spChg>
        <pc:spChg chg="mod">
          <ac:chgData name="" userId="" providerId="" clId="Web-{DFEA8F4D-7DA6-415E-8510-B8DAB8C5D3C9}" dt="2020-02-08T18:05:06.316" v="1267" actId="1076"/>
          <ac:spMkLst>
            <pc:docMk/>
            <pc:sldMk cId="3917196760" sldId="1900"/>
            <ac:spMk id="20" creationId="{CB0ACE44-E150-420D-A786-86329E566062}"/>
          </ac:spMkLst>
        </pc:spChg>
        <pc:spChg chg="mod ord">
          <ac:chgData name="" userId="" providerId="" clId="Web-{DFEA8F4D-7DA6-415E-8510-B8DAB8C5D3C9}" dt="2020-02-08T18:02:01.767" v="1173" actId="1076"/>
          <ac:spMkLst>
            <pc:docMk/>
            <pc:sldMk cId="3917196760" sldId="1900"/>
            <ac:spMk id="26" creationId="{6CFD8F70-D384-4C51-88CA-8D6D1D0DA26C}"/>
          </ac:spMkLst>
        </pc:spChg>
        <pc:spChg chg="add mod">
          <ac:chgData name="" userId="" providerId="" clId="Web-{DFEA8F4D-7DA6-415E-8510-B8DAB8C5D3C9}" dt="2020-02-08T18:05:14.519" v="1269" actId="14100"/>
          <ac:spMkLst>
            <pc:docMk/>
            <pc:sldMk cId="3917196760" sldId="1900"/>
            <ac:spMk id="27" creationId="{0F1C5CE1-9128-4193-993C-82BBB6152820}"/>
          </ac:spMkLst>
        </pc:spChg>
        <pc:spChg chg="mod">
          <ac:chgData name="" userId="" providerId="" clId="Web-{DFEA8F4D-7DA6-415E-8510-B8DAB8C5D3C9}" dt="2020-02-08T18:05:00.316" v="1265" actId="20577"/>
          <ac:spMkLst>
            <pc:docMk/>
            <pc:sldMk cId="3917196760" sldId="1900"/>
            <ac:spMk id="28" creationId="{CC2AF953-F8AF-4007-8F4B-7446941E10AB}"/>
          </ac:spMkLst>
        </pc:spChg>
        <pc:spChg chg="mod">
          <ac:chgData name="" userId="" providerId="" clId="Web-{DFEA8F4D-7DA6-415E-8510-B8DAB8C5D3C9}" dt="2020-02-08T17:10:07.296" v="399" actId="20577"/>
          <ac:spMkLst>
            <pc:docMk/>
            <pc:sldMk cId="3917196760" sldId="1900"/>
            <ac:spMk id="29" creationId="{A97F0429-6098-4B43-B7DE-64593B02EF89}"/>
          </ac:spMkLst>
        </pc:spChg>
        <pc:spChg chg="add mod">
          <ac:chgData name="" userId="" providerId="" clId="Web-{DFEA8F4D-7DA6-415E-8510-B8DAB8C5D3C9}" dt="2020-02-08T18:03:01.236" v="1184" actId="1076"/>
          <ac:spMkLst>
            <pc:docMk/>
            <pc:sldMk cId="3917196760" sldId="1900"/>
            <ac:spMk id="30" creationId="{4DEDD002-2959-4A7C-835D-CB24BA6DE173}"/>
          </ac:spMkLst>
        </pc:spChg>
        <pc:spChg chg="add mod">
          <ac:chgData name="" userId="" providerId="" clId="Web-{DFEA8F4D-7DA6-415E-8510-B8DAB8C5D3C9}" dt="2020-02-08T18:05:20.363" v="1271" actId="14100"/>
          <ac:spMkLst>
            <pc:docMk/>
            <pc:sldMk cId="3917196760" sldId="1900"/>
            <ac:spMk id="31" creationId="{6A3AA358-92A7-47E6-BCC7-F0B6EE00E144}"/>
          </ac:spMkLst>
        </pc:spChg>
        <pc:spChg chg="add mod">
          <ac:chgData name="" userId="" providerId="" clId="Web-{DFEA8F4D-7DA6-415E-8510-B8DAB8C5D3C9}" dt="2020-02-08T18:00:51.032" v="1150" actId="1076"/>
          <ac:spMkLst>
            <pc:docMk/>
            <pc:sldMk cId="3917196760" sldId="1900"/>
            <ac:spMk id="32" creationId="{79AB2C2A-E9C1-48A7-B80D-7D206AA0E8F0}"/>
          </ac:spMkLst>
        </pc:spChg>
        <pc:spChg chg="add mod">
          <ac:chgData name="" userId="" providerId="" clId="Web-{DFEA8F4D-7DA6-415E-8510-B8DAB8C5D3C9}" dt="2020-02-08T18:03:13.908" v="1188" actId="1076"/>
          <ac:spMkLst>
            <pc:docMk/>
            <pc:sldMk cId="3917196760" sldId="1900"/>
            <ac:spMk id="33" creationId="{F77DAD18-5E19-47CE-9F00-2377E83735DE}"/>
          </ac:spMkLst>
        </pc:spChg>
        <pc:spChg chg="add mod">
          <ac:chgData name="" userId="" providerId="" clId="Web-{DFEA8F4D-7DA6-415E-8510-B8DAB8C5D3C9}" dt="2020-02-08T18:03:10.658" v="1187" actId="1076"/>
          <ac:spMkLst>
            <pc:docMk/>
            <pc:sldMk cId="3917196760" sldId="1900"/>
            <ac:spMk id="34" creationId="{0325E612-22F0-4A96-B2D9-02329A4F7258}"/>
          </ac:spMkLst>
        </pc:spChg>
        <pc:picChg chg="del">
          <ac:chgData name="" userId="" providerId="" clId="Web-{DFEA8F4D-7DA6-415E-8510-B8DAB8C5D3C9}" dt="2020-02-08T17:10:53.874" v="440"/>
          <ac:picMkLst>
            <pc:docMk/>
            <pc:sldMk cId="3917196760" sldId="1900"/>
            <ac:picMk id="3" creationId="{B400B07A-D6DF-4DF0-8EDB-FF565D285708}"/>
          </ac:picMkLst>
        </pc:picChg>
        <pc:picChg chg="add mod ord">
          <ac:chgData name="" userId="" providerId="" clId="Web-{DFEA8F4D-7DA6-415E-8510-B8DAB8C5D3C9}" dt="2020-02-08T17:55:54.294" v="1008" actId="1076"/>
          <ac:picMkLst>
            <pc:docMk/>
            <pc:sldMk cId="3917196760" sldId="1900"/>
            <ac:picMk id="4" creationId="{C0751272-72B0-4802-B99E-0B648462C778}"/>
          </ac:picMkLst>
        </pc:picChg>
        <pc:picChg chg="del">
          <ac:chgData name="" userId="" providerId="" clId="Web-{DFEA8F4D-7DA6-415E-8510-B8DAB8C5D3C9}" dt="2020-02-08T17:28:11.536" v="686"/>
          <ac:picMkLst>
            <pc:docMk/>
            <pc:sldMk cId="3917196760" sldId="1900"/>
            <ac:picMk id="7" creationId="{4E08D58A-A90F-4839-BE7F-C67207EE5626}"/>
          </ac:picMkLst>
        </pc:picChg>
        <pc:picChg chg="add mod">
          <ac:chgData name="" userId="" providerId="" clId="Web-{DFEA8F4D-7DA6-415E-8510-B8DAB8C5D3C9}" dt="2020-02-08T17:35:04.684" v="813" actId="1076"/>
          <ac:picMkLst>
            <pc:docMk/>
            <pc:sldMk cId="3917196760" sldId="1900"/>
            <ac:picMk id="8" creationId="{E224736E-2FD1-4DDD-9070-82D01A7B2BD7}"/>
          </ac:picMkLst>
        </pc:picChg>
        <pc:picChg chg="del">
          <ac:chgData name="" userId="" providerId="" clId="Web-{DFEA8F4D-7DA6-415E-8510-B8DAB8C5D3C9}" dt="2020-02-08T17:10:52.265" v="439"/>
          <ac:picMkLst>
            <pc:docMk/>
            <pc:sldMk cId="3917196760" sldId="1900"/>
            <ac:picMk id="9" creationId="{3056A934-7147-41B5-A5C3-5EDF77D22AE2}"/>
          </ac:picMkLst>
        </pc:picChg>
        <pc:picChg chg="del">
          <ac:chgData name="" userId="" providerId="" clId="Web-{DFEA8F4D-7DA6-415E-8510-B8DAB8C5D3C9}" dt="2020-02-08T17:10:55.187" v="441"/>
          <ac:picMkLst>
            <pc:docMk/>
            <pc:sldMk cId="3917196760" sldId="1900"/>
            <ac:picMk id="11" creationId="{D9D25307-4FE5-4705-89D0-176C2B7936D3}"/>
          </ac:picMkLst>
        </pc:picChg>
        <pc:picChg chg="add mod ord modCrop">
          <ac:chgData name="" userId="" providerId="" clId="Web-{DFEA8F4D-7DA6-415E-8510-B8DAB8C5D3C9}" dt="2020-02-08T18:03:02.971" v="1185" actId="1076"/>
          <ac:picMkLst>
            <pc:docMk/>
            <pc:sldMk cId="3917196760" sldId="1900"/>
            <ac:picMk id="12" creationId="{C50AD563-C4F1-4F2B-BD4C-5F2310050F98}"/>
          </ac:picMkLst>
        </pc:picChg>
        <pc:picChg chg="add mod modCrop">
          <ac:chgData name="" userId="" providerId="" clId="Web-{DFEA8F4D-7DA6-415E-8510-B8DAB8C5D3C9}" dt="2020-02-08T18:02:58.611" v="1183" actId="1076"/>
          <ac:picMkLst>
            <pc:docMk/>
            <pc:sldMk cId="3917196760" sldId="1900"/>
            <ac:picMk id="14" creationId="{2EDEBFA5-505F-40E3-B282-3DDC987E673B}"/>
          </ac:picMkLst>
        </pc:picChg>
        <pc:picChg chg="add mod">
          <ac:chgData name="" userId="" providerId="" clId="Web-{DFEA8F4D-7DA6-415E-8510-B8DAB8C5D3C9}" dt="2020-02-08T18:01:41.798" v="1168" actId="1076"/>
          <ac:picMkLst>
            <pc:docMk/>
            <pc:sldMk cId="3917196760" sldId="1900"/>
            <ac:picMk id="16" creationId="{AE869E08-6428-4648-901D-9D30F9B3C30C}"/>
          </ac:picMkLst>
        </pc:picChg>
        <pc:picChg chg="add del mod">
          <ac:chgData name="" userId="" providerId="" clId="Web-{DFEA8F4D-7DA6-415E-8510-B8DAB8C5D3C9}" dt="2020-02-08T17:36:53.529" v="826"/>
          <ac:picMkLst>
            <pc:docMk/>
            <pc:sldMk cId="3917196760" sldId="1900"/>
            <ac:picMk id="18" creationId="{067E8B2F-2799-4875-904F-63D91807F272}"/>
          </ac:picMkLst>
        </pc:picChg>
        <pc:picChg chg="del">
          <ac:chgData name="" userId="" providerId="" clId="Web-{DFEA8F4D-7DA6-415E-8510-B8DAB8C5D3C9}" dt="2020-02-08T17:33:49.246" v="789"/>
          <ac:picMkLst>
            <pc:docMk/>
            <pc:sldMk cId="3917196760" sldId="1900"/>
            <ac:picMk id="23" creationId="{E681B64B-1B28-4E8B-B47D-8D73153B7603}"/>
          </ac:picMkLst>
        </pc:picChg>
        <pc:picChg chg="add mod modCrop">
          <ac:chgData name="" userId="" providerId="" clId="Web-{DFEA8F4D-7DA6-415E-8510-B8DAB8C5D3C9}" dt="2020-02-08T18:03:04.612" v="1186" actId="1076"/>
          <ac:picMkLst>
            <pc:docMk/>
            <pc:sldMk cId="3917196760" sldId="1900"/>
            <ac:picMk id="25" creationId="{CF94D94F-D5CD-4188-BE6F-CC75E5B59EAE}"/>
          </ac:picMkLst>
        </pc:picChg>
      </pc:sldChg>
    </pc:docChg>
  </pc:docChgLst>
  <pc:docChgLst>
    <pc:chgData clId="Web-{5CBB0755-1F5A-4021-BD8A-19BB2ADB4D54}"/>
    <pc:docChg chg="addSld modSld">
      <pc:chgData name="" userId="" providerId="" clId="Web-{5CBB0755-1F5A-4021-BD8A-19BB2ADB4D54}" dt="2020-03-12T14:34:36.316" v="2" actId="1076"/>
      <pc:docMkLst>
        <pc:docMk/>
      </pc:docMkLst>
      <pc:sldChg chg="modSp add replId">
        <pc:chgData name="" userId="" providerId="" clId="Web-{5CBB0755-1F5A-4021-BD8A-19BB2ADB4D54}" dt="2020-03-12T14:34:36.316" v="2" actId="1076"/>
        <pc:sldMkLst>
          <pc:docMk/>
          <pc:sldMk cId="298555344" sldId="1901"/>
        </pc:sldMkLst>
        <pc:picChg chg="mod">
          <ac:chgData name="" userId="" providerId="" clId="Web-{5CBB0755-1F5A-4021-BD8A-19BB2ADB4D54}" dt="2020-03-12T14:34:36.316" v="2" actId="1076"/>
          <ac:picMkLst>
            <pc:docMk/>
            <pc:sldMk cId="298555344" sldId="1901"/>
            <ac:picMk id="8" creationId="{E224736E-2FD1-4DDD-9070-82D01A7B2BD7}"/>
          </ac:picMkLst>
        </pc:picChg>
      </pc:sldChg>
    </pc:docChg>
  </pc:docChgLst>
  <pc:docChgLst>
    <pc:chgData clId="Web-{F441B1E1-3664-4A08-9CA5-4716EDF79C54}"/>
    <pc:docChg chg="modSld">
      <pc:chgData name="" userId="" providerId="" clId="Web-{F441B1E1-3664-4A08-9CA5-4716EDF79C54}" dt="2020-02-08T18:56:42.003" v="220" actId="20577"/>
      <pc:docMkLst>
        <pc:docMk/>
      </pc:docMkLst>
      <pc:sldChg chg="modSp">
        <pc:chgData name="" userId="" providerId="" clId="Web-{F441B1E1-3664-4A08-9CA5-4716EDF79C54}" dt="2020-02-08T18:56:39.722" v="218" actId="20577"/>
        <pc:sldMkLst>
          <pc:docMk/>
          <pc:sldMk cId="3400031744" sldId="1899"/>
        </pc:sldMkLst>
        <pc:spChg chg="mod">
          <ac:chgData name="" userId="" providerId="" clId="Web-{F441B1E1-3664-4A08-9CA5-4716EDF79C54}" dt="2020-02-08T18:56:39.722" v="218" actId="20577"/>
          <ac:spMkLst>
            <pc:docMk/>
            <pc:sldMk cId="3400031744" sldId="1899"/>
            <ac:spMk id="6" creationId="{78D29F19-727D-A142-B327-D4FF2ECA9083}"/>
          </ac:spMkLst>
        </pc:spChg>
        <pc:spChg chg="mod">
          <ac:chgData name="" userId="" providerId="" clId="Web-{F441B1E1-3664-4A08-9CA5-4716EDF79C54}" dt="2020-02-08T18:49:19.420" v="200" actId="1076"/>
          <ac:spMkLst>
            <pc:docMk/>
            <pc:sldMk cId="3400031744" sldId="1899"/>
            <ac:spMk id="32" creationId="{3966C32D-A7D8-4FDA-ADC9-136190C4AAB3}"/>
          </ac:spMkLst>
        </pc:spChg>
      </pc:sldChg>
      <pc:sldChg chg="addSp modSp">
        <pc:chgData name="" userId="" providerId="" clId="Web-{F441B1E1-3664-4A08-9CA5-4716EDF79C54}" dt="2020-02-08T18:44:17.349" v="196" actId="20577"/>
        <pc:sldMkLst>
          <pc:docMk/>
          <pc:sldMk cId="3917196760" sldId="1900"/>
        </pc:sldMkLst>
        <pc:spChg chg="mod">
          <ac:chgData name="" userId="" providerId="" clId="Web-{F441B1E1-3664-4A08-9CA5-4716EDF79C54}" dt="2020-02-08T18:44:17.349" v="196" actId="20577"/>
          <ac:spMkLst>
            <pc:docMk/>
            <pc:sldMk cId="3917196760" sldId="1900"/>
            <ac:spMk id="2" creationId="{00000000-0000-0000-0000-000000000000}"/>
          </ac:spMkLst>
        </pc:spChg>
        <pc:spChg chg="add mod">
          <ac:chgData name="" userId="" providerId="" clId="Web-{F441B1E1-3664-4A08-9CA5-4716EDF79C54}" dt="2020-02-08T18:35:05.136" v="67" actId="14100"/>
          <ac:spMkLst>
            <pc:docMk/>
            <pc:sldMk cId="3917196760" sldId="1900"/>
            <ac:spMk id="21" creationId="{4B323712-98D3-46FA-B89F-B7518BFB7EE1}"/>
          </ac:spMkLst>
        </pc:spChg>
        <pc:spChg chg="mod">
          <ac:chgData name="" userId="" providerId="" clId="Web-{F441B1E1-3664-4A08-9CA5-4716EDF79C54}" dt="2020-02-08T18:34:32.432" v="38" actId="1076"/>
          <ac:spMkLst>
            <pc:docMk/>
            <pc:sldMk cId="3917196760" sldId="1900"/>
            <ac:spMk id="26" creationId="{6CFD8F70-D384-4C51-88CA-8D6D1D0DA26C}"/>
          </ac:spMkLst>
        </pc:spChg>
        <pc:spChg chg="mod">
          <ac:chgData name="" userId="" providerId="" clId="Web-{F441B1E1-3664-4A08-9CA5-4716EDF79C54}" dt="2020-02-08T18:34:43.667" v="53" actId="20577"/>
          <ac:spMkLst>
            <pc:docMk/>
            <pc:sldMk cId="3917196760" sldId="1900"/>
            <ac:spMk id="32" creationId="{79AB2C2A-E9C1-48A7-B80D-7D206AA0E8F0}"/>
          </ac:spMkLst>
        </pc:spChg>
      </pc:sldChg>
    </pc:docChg>
  </pc:docChgLst>
  <pc:docChgLst>
    <pc:chgData clId="Web-{F0DDC4B6-0D3E-4CE6-B04C-0862D621A9DA}"/>
    <pc:docChg chg="modSld">
      <pc:chgData name="" userId="" providerId="" clId="Web-{F0DDC4B6-0D3E-4CE6-B04C-0862D621A9DA}" dt="2020-04-17T03:36:01.563" v="1" actId="1076"/>
      <pc:docMkLst>
        <pc:docMk/>
      </pc:docMkLst>
      <pc:sldChg chg="modSp">
        <pc:chgData name="" userId="" providerId="" clId="Web-{F0DDC4B6-0D3E-4CE6-B04C-0862D621A9DA}" dt="2020-04-17T03:36:01.563" v="1" actId="1076"/>
        <pc:sldMkLst>
          <pc:docMk/>
          <pc:sldMk cId="3917196760" sldId="1900"/>
        </pc:sldMkLst>
        <pc:picChg chg="mod">
          <ac:chgData name="" userId="" providerId="" clId="Web-{F0DDC4B6-0D3E-4CE6-B04C-0862D621A9DA}" dt="2020-04-17T03:36:01.563" v="1" actId="1076"/>
          <ac:picMkLst>
            <pc:docMk/>
            <pc:sldMk cId="3917196760" sldId="1900"/>
            <ac:picMk id="8" creationId="{E224736E-2FD1-4DDD-9070-82D01A7B2BD7}"/>
          </ac:picMkLst>
        </pc:picChg>
      </pc:sldChg>
    </pc:docChg>
  </pc:docChgLst>
  <pc:docChgLst>
    <pc:chgData clId="Web-{1BDFC50C-7FA8-49B7-B5B4-F265DE2E78E5}"/>
    <pc:docChg chg="modSld">
      <pc:chgData name="" userId="" providerId="" clId="Web-{1BDFC50C-7FA8-49B7-B5B4-F265DE2E78E5}" dt="2020-03-12T16:04:27.960" v="1" actId="1076"/>
      <pc:docMkLst>
        <pc:docMk/>
      </pc:docMkLst>
      <pc:sldChg chg="modSp">
        <pc:chgData name="" userId="" providerId="" clId="Web-{1BDFC50C-7FA8-49B7-B5B4-F265DE2E78E5}" dt="2020-03-12T16:04:27.960" v="1" actId="1076"/>
        <pc:sldMkLst>
          <pc:docMk/>
          <pc:sldMk cId="3917196760" sldId="1900"/>
        </pc:sldMkLst>
        <pc:spChg chg="mod">
          <ac:chgData name="" userId="" providerId="" clId="Web-{1BDFC50C-7FA8-49B7-B5B4-F265DE2E78E5}" dt="2020-03-12T16:04:27.960" v="1" actId="1076"/>
          <ac:spMkLst>
            <pc:docMk/>
            <pc:sldMk cId="3917196760" sldId="1900"/>
            <ac:spMk id="30" creationId="{4DEDD002-2959-4A7C-835D-CB24BA6DE173}"/>
          </ac:spMkLst>
        </pc:spChg>
        <pc:picChg chg="mod">
          <ac:chgData name="" userId="" providerId="" clId="Web-{1BDFC50C-7FA8-49B7-B5B4-F265DE2E78E5}" dt="2020-03-12T16:04:15.163" v="0" actId="1076"/>
          <ac:picMkLst>
            <pc:docMk/>
            <pc:sldMk cId="3917196760" sldId="1900"/>
            <ac:picMk id="8" creationId="{E224736E-2FD1-4DDD-9070-82D01A7B2B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75558-59C5-3D4F-ACFE-376393469460}" type="datetimeFigureOut">
              <a:rPr lang="en-US" smtClean="0"/>
              <a:t>4/16/2020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87CFC-7EA0-DA44-B5DD-C40B60788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7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9792D0D3-F4B9-F04C-A5F6-1F6D9248E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8221A836-1503-6541-8A81-971A902E2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Book Antiqua" panose="0204060205030503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353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87CFC-7EA0-DA44-B5DD-C40B607884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9792D0D3-F4B9-F04C-A5F6-1F6D9248E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8221A836-1503-6541-8A81-971A902E2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Book Antiqua" panose="0204060205030503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307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9792D0D3-F4B9-F04C-A5F6-1F6D9248E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8221A836-1503-6541-8A81-971A902E2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Book Antiqua" panose="0204060205030503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284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EADB-D731-204C-8E5E-5E38A8927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837B-FE39-A94D-ABA0-147FA25CD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23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1B3A-A68D-564C-A9CF-17A7CD69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E884-F638-634D-952E-52BE581BB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97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B399-368D-EA45-9791-A7A89BD0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9754C-AB2C-FE42-ACBC-D46ECADB6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276" y="1334814"/>
            <a:ext cx="5562599" cy="5399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BE124-350D-AC44-A7F4-E7D1F01B8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0571" y="1334814"/>
            <a:ext cx="5473262" cy="5399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917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C46C-F2BF-A940-B1F8-978FF0EA4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1" y="123389"/>
            <a:ext cx="11582400" cy="864584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4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17E2E-4271-2048-9087-B4EC73A7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7BAAA-80AC-704E-B1A1-67384505C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2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CE589-769B-2449-89AB-692A20C2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123392"/>
            <a:ext cx="11676992" cy="822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53B94-1F6E-F34C-BAAD-F429C3D17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81" y="1216025"/>
            <a:ext cx="11469412" cy="5518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A09D89-D325-7549-A1BB-2844B194FBEE}"/>
              </a:ext>
            </a:extLst>
          </p:cNvPr>
          <p:cNvCxnSpPr>
            <a:cxnSpLocks/>
          </p:cNvCxnSpPr>
          <p:nvPr userDrawn="1"/>
        </p:nvCxnSpPr>
        <p:spPr>
          <a:xfrm>
            <a:off x="304801" y="1051034"/>
            <a:ext cx="1167699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52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gif"/><Relationship Id="rId7" Type="http://schemas.openxmlformats.org/officeDocument/2006/relationships/image" Target="../media/image31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4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10" Type="http://schemas.openxmlformats.org/officeDocument/2006/relationships/image" Target="../media/image36.emf"/><Relationship Id="rId4" Type="http://schemas.openxmlformats.org/officeDocument/2006/relationships/image" Target="../media/image22.png"/><Relationship Id="rId9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hyperlink" Target="https://www.pexels.com/photo/bird-birds-blue-sky-drought-1178291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hyperlink" Target="https://commons.wikimedia.org/wiki/File:FEMA_-_43937_-_Flood_Damaged_Tennessee.jpg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tiff"/><Relationship Id="rId4" Type="http://schemas.openxmlformats.org/officeDocument/2006/relationships/image" Target="../media/image2.png"/><Relationship Id="rId9" Type="http://schemas.openxmlformats.org/officeDocument/2006/relationships/hyperlink" Target="https://www.publicdomainpictures.net/en/view-image.php?image=256538&amp;picture=agriculture-farm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jpe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Phosphorus_Cycle_copy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39E50A-F856-0D4D-9112-2903C6759D8C}"/>
              </a:ext>
            </a:extLst>
          </p:cNvPr>
          <p:cNvSpPr/>
          <p:nvPr/>
        </p:nvSpPr>
        <p:spPr>
          <a:xfrm>
            <a:off x="178677" y="168167"/>
            <a:ext cx="11929240" cy="6516412"/>
          </a:xfrm>
          <a:prstGeom prst="roundRect">
            <a:avLst/>
          </a:prstGeom>
          <a:solidFill>
            <a:srgbClr val="FFE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9A249-6800-E44D-809F-2BC58E6AC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br>
              <a:rPr lang="en-US" dirty="0"/>
            </a:br>
            <a:r>
              <a:rPr lang="en-US" dirty="0"/>
              <a:t>Interdisciplinary Science</a:t>
            </a:r>
          </a:p>
        </p:txBody>
      </p:sp>
    </p:spTree>
    <p:extLst>
      <p:ext uri="{BB962C8B-B14F-4D97-AF65-F5344CB8AC3E}">
        <p14:creationId xmlns:p14="http://schemas.microsoft.com/office/powerpoint/2010/main" val="1360705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28F38A8C-16BC-9142-86C7-13B25F4E7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35853" y="123392"/>
            <a:ext cx="11676992" cy="82254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Creating Virtual Gauges When No Data Available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FB6B126A-095F-1548-B87E-A6BFB4CD87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436" y="1360358"/>
            <a:ext cx="4787153" cy="16133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rgbClr val="00B0F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Theory-guided data science 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incorporates biophysical laws into machine learning from remote sensing data</a:t>
            </a:r>
          </a:p>
        </p:txBody>
      </p:sp>
      <p:pic>
        <p:nvPicPr>
          <p:cNvPr id="47107" name="Picture 1">
            <a:extLst>
              <a:ext uri="{FF2B5EF4-FFF2-40B4-BE49-F238E27FC236}">
                <a16:creationId xmlns:a16="http://schemas.microsoft.com/office/drawing/2014/main" id="{B69AEC36-AA83-DA4F-976F-76E338B41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7" y="2973666"/>
            <a:ext cx="4995552" cy="385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2">
            <a:extLst>
              <a:ext uri="{FF2B5EF4-FFF2-40B4-BE49-F238E27FC236}">
                <a16:creationId xmlns:a16="http://schemas.microsoft.com/office/drawing/2014/main" id="{81F8EFE4-55A9-4B48-AD1D-3DB9657B1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89" y="5009963"/>
            <a:ext cx="28448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8">
            <a:extLst>
              <a:ext uri="{FF2B5EF4-FFF2-40B4-BE49-F238E27FC236}">
                <a16:creationId xmlns:a16="http://schemas.microsoft.com/office/drawing/2014/main" id="{1668FE9D-BFB0-C549-9E65-8F533ED44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212" y="2900552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3">
            <a:extLst>
              <a:ext uri="{FF2B5EF4-FFF2-40B4-BE49-F238E27FC236}">
                <a16:creationId xmlns:a16="http://schemas.microsoft.com/office/drawing/2014/main" id="{5E28630F-B14B-DC44-B3AF-7EF0C3708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713" y="4211828"/>
            <a:ext cx="105251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4">
            <a:extLst>
              <a:ext uri="{FF2B5EF4-FFF2-40B4-BE49-F238E27FC236}">
                <a16:creationId xmlns:a16="http://schemas.microsoft.com/office/drawing/2014/main" id="{3D66C702-946D-E742-A294-E4F9B3F0E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13" y="2894202"/>
            <a:ext cx="11779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Picture 5">
            <a:extLst>
              <a:ext uri="{FF2B5EF4-FFF2-40B4-BE49-F238E27FC236}">
                <a16:creationId xmlns:a16="http://schemas.microsoft.com/office/drawing/2014/main" id="{F18640CB-51E4-C94A-870C-804E93D128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13" y="3746691"/>
            <a:ext cx="11779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4" name="TextBox 6">
            <a:extLst>
              <a:ext uri="{FF2B5EF4-FFF2-40B4-BE49-F238E27FC236}">
                <a16:creationId xmlns:a16="http://schemas.microsoft.com/office/drawing/2014/main" id="{07FD92B3-87E1-9645-802A-DCF4780B5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5350" y="3508566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Calibri" panose="020F0502020204030204" pitchFamily="34" charset="0"/>
              </a:rPr>
              <a:t>Corn</a:t>
            </a:r>
          </a:p>
        </p:txBody>
      </p:sp>
      <p:sp>
        <p:nvSpPr>
          <p:cNvPr id="47115" name="TextBox 9">
            <a:extLst>
              <a:ext uri="{FF2B5EF4-FFF2-40B4-BE49-F238E27FC236}">
                <a16:creationId xmlns:a16="http://schemas.microsoft.com/office/drawing/2014/main" id="{C4A2BF3C-D6BB-6B4B-8E11-7058131F6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3125" y="4651566"/>
            <a:ext cx="806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Calibri" panose="020F0502020204030204" pitchFamily="34" charset="0"/>
              </a:rPr>
              <a:t>Soybean</a:t>
            </a:r>
          </a:p>
        </p:txBody>
      </p:sp>
      <p:pic>
        <p:nvPicPr>
          <p:cNvPr id="47116" name="Picture 8">
            <a:extLst>
              <a:ext uri="{FF2B5EF4-FFF2-40B4-BE49-F238E27FC236}">
                <a16:creationId xmlns:a16="http://schemas.microsoft.com/office/drawing/2014/main" id="{06D2DF47-8542-B24D-8924-46504870C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52" y="1100016"/>
            <a:ext cx="6324696" cy="193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5520750-59DB-244A-A870-F69F2BF4D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oogle Shape;247;p34">
            <a:extLst>
              <a:ext uri="{FF2B5EF4-FFF2-40B4-BE49-F238E27FC236}">
                <a16:creationId xmlns:a16="http://schemas.microsoft.com/office/drawing/2014/main" id="{5A3015BB-3CFB-FC49-BFB4-3451ECD1467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30663" t="9008"/>
          <a:stretch/>
        </p:blipFill>
        <p:spPr>
          <a:xfrm>
            <a:off x="9268190" y="3429000"/>
            <a:ext cx="2739153" cy="306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0114C794-4CB0-FE42-B06D-6070D14B2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960" y="1002303"/>
            <a:ext cx="53683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Work by Vipin Kumar and Ankush Khandelwal (UM)</a:t>
            </a:r>
          </a:p>
        </p:txBody>
      </p:sp>
    </p:spTree>
    <p:extLst>
      <p:ext uri="{BB962C8B-B14F-4D97-AF65-F5344CB8AC3E}">
        <p14:creationId xmlns:p14="http://schemas.microsoft.com/office/powerpoint/2010/main" val="340013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A1553B3D-1F4B-904B-BB43-6336338BD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658" y="230188"/>
            <a:ext cx="10087520" cy="58737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MINT: From Models to Solutions</a:t>
            </a:r>
          </a:p>
        </p:txBody>
      </p:sp>
      <p:pic>
        <p:nvPicPr>
          <p:cNvPr id="28677" name="Picture 4">
            <a:extLst>
              <a:ext uri="{FF2B5EF4-FFF2-40B4-BE49-F238E27FC236}">
                <a16:creationId xmlns:a16="http://schemas.microsoft.com/office/drawing/2014/main" id="{B441730A-37FD-E249-839F-61A9BE203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0">
            <a:extLst>
              <a:ext uri="{FF2B5EF4-FFF2-40B4-BE49-F238E27FC236}">
                <a16:creationId xmlns:a16="http://schemas.microsoft.com/office/drawing/2014/main" id="{09FD234C-6CD8-BC49-80D1-809AAE97A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44" y="1807940"/>
            <a:ext cx="3411537" cy="207010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826B1BE2-BB90-5D45-BF06-37684A121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03" y="2594699"/>
            <a:ext cx="3267075" cy="190658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40914D-69A8-EA42-8022-1C30894C88CB}"/>
              </a:ext>
            </a:extLst>
          </p:cNvPr>
          <p:cNvSpPr/>
          <p:nvPr/>
        </p:nvSpPr>
        <p:spPr>
          <a:xfrm>
            <a:off x="6823620" y="1834927"/>
            <a:ext cx="967424" cy="126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35577-4524-7C40-AB7A-11EBC68BC49D}"/>
              </a:ext>
            </a:extLst>
          </p:cNvPr>
          <p:cNvSpPr txBox="1"/>
          <p:nvPr/>
        </p:nvSpPr>
        <p:spPr>
          <a:xfrm>
            <a:off x="6761558" y="1756273"/>
            <a:ext cx="1851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formats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84E2C3-5C73-634E-9FED-B6552B06BDD6}"/>
              </a:ext>
            </a:extLst>
          </p:cNvPr>
          <p:cNvSpPr/>
          <p:nvPr/>
        </p:nvSpPr>
        <p:spPr>
          <a:xfrm>
            <a:off x="7386276" y="2641651"/>
            <a:ext cx="1715598" cy="28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B3DEA-DF80-4D4D-A297-A8CCD7DD587B}"/>
              </a:ext>
            </a:extLst>
          </p:cNvPr>
          <p:cNvSpPr txBox="1"/>
          <p:nvPr/>
        </p:nvSpPr>
        <p:spPr>
          <a:xfrm>
            <a:off x="7355177" y="2520959"/>
            <a:ext cx="242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Physical variables</a:t>
            </a: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C911135E-5890-F846-AFBB-658C45FA0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229" y="3771885"/>
            <a:ext cx="3795712" cy="1700213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0D37E2-A2F8-CD49-82ED-F2928A3BF04D}"/>
              </a:ext>
            </a:extLst>
          </p:cNvPr>
          <p:cNvSpPr/>
          <p:nvPr/>
        </p:nvSpPr>
        <p:spPr>
          <a:xfrm>
            <a:off x="8056075" y="3816515"/>
            <a:ext cx="967424" cy="126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2">
            <a:extLst>
              <a:ext uri="{FF2B5EF4-FFF2-40B4-BE49-F238E27FC236}">
                <a16:creationId xmlns:a16="http://schemas.microsoft.com/office/drawing/2014/main" id="{3DC39404-519F-E84D-9562-D677A31A4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496" y="4857921"/>
            <a:ext cx="3425825" cy="190500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83D06D-5D38-5445-BB63-8D24CCFF0768}"/>
              </a:ext>
            </a:extLst>
          </p:cNvPr>
          <p:cNvSpPr/>
          <p:nvPr/>
        </p:nvSpPr>
        <p:spPr>
          <a:xfrm>
            <a:off x="8657730" y="4894852"/>
            <a:ext cx="1734553" cy="28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E12F9-5AD3-7645-85AE-A72519C8080F}"/>
              </a:ext>
            </a:extLst>
          </p:cNvPr>
          <p:cNvSpPr txBox="1"/>
          <p:nvPr/>
        </p:nvSpPr>
        <p:spPr>
          <a:xfrm>
            <a:off x="8020392" y="3704832"/>
            <a:ext cx="1738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Constraints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DCF1CC-D1E6-DE48-A385-DA9A989EC776}"/>
              </a:ext>
            </a:extLst>
          </p:cNvPr>
          <p:cNvSpPr txBox="1"/>
          <p:nvPr/>
        </p:nvSpPr>
        <p:spPr>
          <a:xfrm>
            <a:off x="8579350" y="4803209"/>
            <a:ext cx="3084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Adjustable parameters</a:t>
            </a:r>
          </a:p>
        </p:txBody>
      </p:sp>
      <p:sp>
        <p:nvSpPr>
          <p:cNvPr id="20" name="Right Arrow 23">
            <a:extLst>
              <a:ext uri="{FF2B5EF4-FFF2-40B4-BE49-F238E27FC236}">
                <a16:creationId xmlns:a16="http://schemas.microsoft.com/office/drawing/2014/main" id="{8A71021C-3744-1146-8F2A-85B2C0656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153" y="1791200"/>
            <a:ext cx="867602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pic>
        <p:nvPicPr>
          <p:cNvPr id="22" name="Picture 31">
            <a:extLst>
              <a:ext uri="{FF2B5EF4-FFF2-40B4-BE49-F238E27FC236}">
                <a16:creationId xmlns:a16="http://schemas.microsoft.com/office/drawing/2014/main" id="{51F813BB-48FA-B54F-871A-84E11EFF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3998643"/>
            <a:ext cx="3198812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2">
            <a:extLst>
              <a:ext uri="{FF2B5EF4-FFF2-40B4-BE49-F238E27FC236}">
                <a16:creationId xmlns:a16="http://schemas.microsoft.com/office/drawing/2014/main" id="{681AC733-759D-9F40-B482-08E49D424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6" y="5119417"/>
            <a:ext cx="3071813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ight Arrow 34">
            <a:extLst>
              <a:ext uri="{FF2B5EF4-FFF2-40B4-BE49-F238E27FC236}">
                <a16:creationId xmlns:a16="http://schemas.microsoft.com/office/drawing/2014/main" id="{AC07B0E2-4C2C-F646-9C76-38FC25D7BE84}"/>
              </a:ext>
            </a:extLst>
          </p:cNvPr>
          <p:cNvSpPr>
            <a:spLocks noChangeArrowheads="1"/>
          </p:cNvSpPr>
          <p:nvPr/>
        </p:nvSpPr>
        <p:spPr bwMode="auto">
          <a:xfrm rot="8200496">
            <a:off x="5159212" y="4135781"/>
            <a:ext cx="1664443" cy="566737"/>
          </a:xfrm>
          <a:prstGeom prst="rightArrow">
            <a:avLst>
              <a:gd name="adj1" fmla="val 50000"/>
              <a:gd name="adj2" fmla="val 49950"/>
            </a:avLst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4A8290-F3A7-3145-912F-C6AC875AAC9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1886"/>
          <a:stretch/>
        </p:blipFill>
        <p:spPr>
          <a:xfrm>
            <a:off x="657916" y="1166716"/>
            <a:ext cx="5225237" cy="26739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1CBF8901-8207-AD4E-B929-8D7C358B8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6516" y="1074019"/>
            <a:ext cx="37957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D30001"/>
                </a:solidFill>
              </a:rPr>
              <a:t>Work with Deborah </a:t>
            </a:r>
            <a:r>
              <a:rPr lang="en-US" altLang="en-US" sz="1800" i="1" dirty="0" err="1">
                <a:solidFill>
                  <a:srgbClr val="D30001"/>
                </a:solidFill>
              </a:rPr>
              <a:t>Khider</a:t>
            </a:r>
            <a:r>
              <a:rPr lang="en-US" altLang="en-US" sz="1800" i="1" dirty="0">
                <a:solidFill>
                  <a:srgbClr val="D30001"/>
                </a:solidFill>
              </a:rPr>
              <a:t> (USC), Suzanne Pierce and </a:t>
            </a:r>
            <a:r>
              <a:rPr lang="en-US" altLang="en-US" sz="1800" i="1" dirty="0" err="1">
                <a:solidFill>
                  <a:srgbClr val="D30001"/>
                </a:solidFill>
              </a:rPr>
              <a:t>Lissa</a:t>
            </a:r>
            <a:r>
              <a:rPr lang="en-US" altLang="en-US" sz="1800" i="1" dirty="0">
                <a:solidFill>
                  <a:srgbClr val="D30001"/>
                </a:solidFill>
              </a:rPr>
              <a:t> Pearson(UT)</a:t>
            </a:r>
          </a:p>
        </p:txBody>
      </p:sp>
    </p:spTree>
    <p:extLst>
      <p:ext uri="{BB962C8B-B14F-4D97-AF65-F5344CB8AC3E}">
        <p14:creationId xmlns:p14="http://schemas.microsoft.com/office/powerpoint/2010/main" val="163662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351" y="0"/>
            <a:ext cx="8310649" cy="685800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78D29F19-727D-A142-B327-D4FF2ECA9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31" y="1292271"/>
            <a:ext cx="2424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D30001"/>
                </a:solidFill>
              </a:rPr>
              <a:t>Work by Chris Duffy and </a:t>
            </a:r>
            <a:r>
              <a:rPr lang="en-US" altLang="en-US" sz="1800" i="1" dirty="0" err="1">
                <a:solidFill>
                  <a:srgbClr val="D30001"/>
                </a:solidFill>
              </a:rPr>
              <a:t>Lele</a:t>
            </a:r>
            <a:r>
              <a:rPr lang="en-US" altLang="en-US" sz="1800" i="1" dirty="0">
                <a:solidFill>
                  <a:srgbClr val="D30001"/>
                </a:solidFill>
              </a:rPr>
              <a:t> Shu (PSU)</a:t>
            </a:r>
          </a:p>
        </p:txBody>
      </p:sp>
    </p:spTree>
    <p:extLst>
      <p:ext uri="{BB962C8B-B14F-4D97-AF65-F5344CB8AC3E}">
        <p14:creationId xmlns:p14="http://schemas.microsoft.com/office/powerpoint/2010/main" val="97007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3056A934-7147-41B5-A5C3-5EDF77D2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440" y="4101877"/>
            <a:ext cx="4014861" cy="266648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78D29F19-727D-A142-B327-D4FF2ECA9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1956" y="167633"/>
            <a:ext cx="54635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Work with Daniel Hardesty Lewis, David </a:t>
            </a:r>
            <a:r>
              <a:rPr lang="en-US" altLang="en-US" sz="1800" i="1" dirty="0" err="1">
                <a:solidFill>
                  <a:srgbClr val="D30001"/>
                </a:solidFill>
                <a:latin typeface="Book Antiqua"/>
                <a:ea typeface="ＭＳ Ｐゴシック"/>
              </a:rPr>
              <a:t>Arctur</a:t>
            </a: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 Paola  </a:t>
            </a:r>
            <a:r>
              <a:rPr lang="en-US" altLang="en-US" sz="1800" i="1" dirty="0" err="1">
                <a:solidFill>
                  <a:srgbClr val="D30001"/>
                </a:solidFill>
                <a:latin typeface="Book Antiqua"/>
                <a:ea typeface="ＭＳ Ｐゴシック"/>
              </a:rPr>
              <a:t>Passalacgua</a:t>
            </a: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 (UT), </a:t>
            </a:r>
            <a:r>
              <a:rPr 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David </a:t>
            </a:r>
            <a:r>
              <a:rPr lang="en-US" sz="1800" i="1" dirty="0" err="1">
                <a:solidFill>
                  <a:srgbClr val="D30001"/>
                </a:solidFill>
                <a:latin typeface="Book Antiqua"/>
                <a:ea typeface="ＭＳ Ｐゴシック"/>
              </a:rPr>
              <a:t>Tarboten</a:t>
            </a:r>
            <a:r>
              <a:rPr 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 (Utah State) and Misty Porter, Mary Hill (KU)</a:t>
            </a:r>
            <a:endParaRPr lang="en-US" sz="1800" dirty="0">
              <a:latin typeface="Book Antiqua"/>
              <a:ea typeface="ＭＳ Ｐゴシック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endParaRPr lang="en-US" altLang="en-US" sz="1800" i="1" dirty="0">
              <a:solidFill>
                <a:srgbClr val="D30001"/>
              </a:solidFill>
              <a:latin typeface="Book Antiqua"/>
              <a:ea typeface="ＭＳ Ｐゴシック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24" y="123389"/>
            <a:ext cx="11582400" cy="864584"/>
          </a:xfrm>
        </p:spPr>
        <p:txBody>
          <a:bodyPr/>
          <a:lstStyle/>
          <a:p>
            <a:r>
              <a:rPr lang="en-US" dirty="0"/>
              <a:t>Portable Flood Risk Analyses</a:t>
            </a:r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4E08D58A-A90F-4839-BE7F-C67207EE5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29" y="1617316"/>
            <a:ext cx="5807908" cy="315649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00B07A-D6DF-4DF0-8EDB-FF565D285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607" y="5721895"/>
            <a:ext cx="1515633" cy="1029402"/>
          </a:xfrm>
          <a:prstGeom prst="rect">
            <a:avLst/>
          </a:prstGeom>
          <a:ln w="635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ight Arrow 23">
            <a:extLst>
              <a:ext uri="{FF2B5EF4-FFF2-40B4-BE49-F238E27FC236}">
                <a16:creationId xmlns:a16="http://schemas.microsoft.com/office/drawing/2014/main" id="{CB0ACE44-E150-420D-A786-86329E56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994" y="2117509"/>
            <a:ext cx="1228655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pic>
        <p:nvPicPr>
          <p:cNvPr id="23" name="Picture 2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81B64B-1B28-4E8B-B47D-8D73153B7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468" y="3807006"/>
            <a:ext cx="4676503" cy="295819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D9D25307-4FE5-4705-89D0-176C2B793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594" y="4952026"/>
            <a:ext cx="2647407" cy="180047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FD8F70-D384-4C51-88CA-8D6D1D0DA26C}"/>
              </a:ext>
            </a:extLst>
          </p:cNvPr>
          <p:cNvSpPr txBox="1"/>
          <p:nvPr/>
        </p:nvSpPr>
        <p:spPr>
          <a:xfrm>
            <a:off x="4514747" y="3763599"/>
            <a:ext cx="28688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 b="1" dirty="0"/>
              <a:t>Multiple Data Input </a:t>
            </a:r>
            <a:endParaRPr lang="en-US" dirty="0">
              <a:cs typeface="Calibri" panose="020F0502020204030204"/>
            </a:endParaRPr>
          </a:p>
          <a:p>
            <a:pPr algn="r"/>
            <a:r>
              <a:rPr lang="en-US" sz="2400" b="1" dirty="0"/>
              <a:t>and Model Options</a:t>
            </a:r>
            <a:endParaRPr lang="en-US" sz="2400" b="1" dirty="0">
              <a:cs typeface="Calibri" panose="020F0502020204030204"/>
            </a:endParaRPr>
          </a:p>
          <a:p>
            <a:pPr algn="r"/>
            <a:r>
              <a:rPr lang="en-US" sz="2400" b="1" dirty="0">
                <a:cs typeface="Calibri" panose="020F0502020204030204"/>
              </a:rPr>
              <a:t>To refine the scale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C2AF953-F8AF-4007-8F4B-7446941E10AB}"/>
              </a:ext>
            </a:extLst>
          </p:cNvPr>
          <p:cNvSpPr txBox="1">
            <a:spLocks noChangeArrowheads="1"/>
          </p:cNvSpPr>
          <p:nvPr/>
        </p:nvSpPr>
        <p:spPr>
          <a:xfrm>
            <a:off x="245405" y="4974416"/>
            <a:ext cx="2409713" cy="1630726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>
                <a:latin typeface="Arial"/>
                <a:ea typeface="ＭＳ Ｐゴシック"/>
                <a:cs typeface="Arial"/>
              </a:rPr>
              <a:t>Height Above Natural Drainage Model (HAND)</a:t>
            </a:r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7F0429-6098-4B43-B7DE-64593B02EF89}"/>
              </a:ext>
            </a:extLst>
          </p:cNvPr>
          <p:cNvSpPr txBox="1">
            <a:spLocks noChangeArrowheads="1"/>
          </p:cNvSpPr>
          <p:nvPr/>
        </p:nvSpPr>
        <p:spPr>
          <a:xfrm>
            <a:off x="119131" y="1116518"/>
            <a:ext cx="7573895" cy="60746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Arial"/>
                <a:ea typeface="ＭＳ Ｐゴシック"/>
                <a:cs typeface="Arial"/>
              </a:rPr>
              <a:t>Data Scarce Region - </a:t>
            </a:r>
            <a:r>
              <a:rPr lang="en-US" altLang="en-US" dirty="0">
                <a:solidFill>
                  <a:srgbClr val="595959"/>
                </a:solidFill>
                <a:latin typeface="Arial"/>
                <a:ea typeface="ＭＳ Ｐゴシック"/>
                <a:cs typeface="Arial"/>
              </a:rPr>
              <a:t>Ethiopia | Awash Basin</a:t>
            </a:r>
            <a:endParaRPr lang="en-US" altLang="en-US" dirty="0">
              <a:latin typeface="Arial"/>
              <a:ea typeface="ＭＳ Ｐゴシック"/>
              <a:cs typeface="Arial"/>
            </a:endParaRPr>
          </a:p>
        </p:txBody>
      </p:sp>
      <p:pic>
        <p:nvPicPr>
          <p:cNvPr id="30" name="Picture 3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34D8CA-34EE-4B9B-807E-F6B402770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143" y="1169042"/>
            <a:ext cx="2795452" cy="2869640"/>
          </a:xfrm>
          <a:prstGeom prst="rect">
            <a:avLst/>
          </a:prstGeom>
        </p:spPr>
      </p:pic>
      <p:sp>
        <p:nvSpPr>
          <p:cNvPr id="32" name="Right Arrow 23">
            <a:extLst>
              <a:ext uri="{FF2B5EF4-FFF2-40B4-BE49-F238E27FC236}">
                <a16:creationId xmlns:a16="http://schemas.microsoft.com/office/drawing/2014/main" id="{3966C32D-A7D8-4FDA-ADC9-136190C4AAB3}"/>
              </a:ext>
            </a:extLst>
          </p:cNvPr>
          <p:cNvSpPr>
            <a:spLocks noChangeArrowheads="1"/>
          </p:cNvSpPr>
          <p:nvPr/>
        </p:nvSpPr>
        <p:spPr bwMode="auto">
          <a:xfrm rot="9840000">
            <a:off x="7389996" y="5305677"/>
            <a:ext cx="788873" cy="5057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33" name="Right Arrow 23">
            <a:extLst>
              <a:ext uri="{FF2B5EF4-FFF2-40B4-BE49-F238E27FC236}">
                <a16:creationId xmlns:a16="http://schemas.microsoft.com/office/drawing/2014/main" id="{A39D6AFB-44AA-4EE7-8B92-3A8C2F76AB83}"/>
              </a:ext>
            </a:extLst>
          </p:cNvPr>
          <p:cNvSpPr>
            <a:spLocks noChangeArrowheads="1"/>
          </p:cNvSpPr>
          <p:nvPr/>
        </p:nvSpPr>
        <p:spPr bwMode="auto">
          <a:xfrm rot="2280000">
            <a:off x="8791730" y="3935160"/>
            <a:ext cx="1132861" cy="5580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B2E9B66-FFCB-4320-BE63-409DF5EA1978}"/>
              </a:ext>
            </a:extLst>
          </p:cNvPr>
          <p:cNvSpPr txBox="1">
            <a:spLocks noChangeArrowheads="1"/>
          </p:cNvSpPr>
          <p:nvPr/>
        </p:nvSpPr>
        <p:spPr>
          <a:xfrm>
            <a:off x="10303804" y="1421318"/>
            <a:ext cx="1917679" cy="2675754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800" dirty="0">
                <a:latin typeface="Arial"/>
                <a:ea typeface="ＭＳ Ｐゴシック"/>
                <a:cs typeface="Arial"/>
              </a:rPr>
              <a:t>Results provide: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altLang="en-US" sz="1800" dirty="0">
                <a:latin typeface="Arial"/>
                <a:ea typeface="ＭＳ Ｐゴシック"/>
                <a:cs typeface="Arial"/>
              </a:rPr>
              <a:t>1) first pass vulnerability </a:t>
            </a:r>
          </a:p>
          <a:p>
            <a:pPr marL="0" indent="0">
              <a:buNone/>
            </a:pPr>
            <a:r>
              <a:rPr lang="en-US" altLang="en-US" sz="1800" dirty="0">
                <a:latin typeface="Arial"/>
                <a:ea typeface="ＭＳ Ｐゴシック"/>
                <a:cs typeface="Arial"/>
              </a:rPr>
              <a:t>2) Pixels with colors on right of scale (brighter red) indicate higher change of inundation or flooding</a:t>
            </a:r>
          </a:p>
        </p:txBody>
      </p:sp>
    </p:spTree>
    <p:extLst>
      <p:ext uri="{BB962C8B-B14F-4D97-AF65-F5344CB8AC3E}">
        <p14:creationId xmlns:p14="http://schemas.microsoft.com/office/powerpoint/2010/main" val="3400031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0751272-72B0-4802-B99E-0B648462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617" y="1589934"/>
            <a:ext cx="3018622" cy="231020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78D29F19-727D-A142-B327-D4FF2ECA9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355" y="211176"/>
            <a:ext cx="45055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Work with Daniel Hardesty Lewis, David </a:t>
            </a:r>
            <a:r>
              <a:rPr lang="en-US" altLang="en-US" sz="1800" i="1" dirty="0" err="1">
                <a:solidFill>
                  <a:srgbClr val="D30001"/>
                </a:solidFill>
                <a:latin typeface="Book Antiqua"/>
                <a:ea typeface="ＭＳ Ｐゴシック"/>
              </a:rPr>
              <a:t>Arctur</a:t>
            </a: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 and Paola  </a:t>
            </a:r>
            <a:r>
              <a:rPr lang="en-US" altLang="en-US" sz="1800" i="1" dirty="0" err="1">
                <a:solidFill>
                  <a:srgbClr val="D30001"/>
                </a:solidFill>
                <a:latin typeface="Book Antiqua"/>
                <a:ea typeface="ＭＳ Ｐゴシック"/>
              </a:rPr>
              <a:t>Passalacgua</a:t>
            </a: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 (UT)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6" y="123389"/>
            <a:ext cx="11773988" cy="864584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Combining Flood Models with Data</a:t>
            </a:r>
          </a:p>
        </p:txBody>
      </p:sp>
      <p:sp>
        <p:nvSpPr>
          <p:cNvPr id="20" name="Right Arrow 23">
            <a:extLst>
              <a:ext uri="{FF2B5EF4-FFF2-40B4-BE49-F238E27FC236}">
                <a16:creationId xmlns:a16="http://schemas.microsoft.com/office/drawing/2014/main" id="{CB0ACE44-E150-420D-A786-86329E56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783" y="1786610"/>
            <a:ext cx="845478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C2AF953-F8AF-4007-8F4B-7446941E10AB}"/>
              </a:ext>
            </a:extLst>
          </p:cNvPr>
          <p:cNvSpPr txBox="1">
            <a:spLocks noChangeArrowheads="1"/>
          </p:cNvSpPr>
          <p:nvPr/>
        </p:nvSpPr>
        <p:spPr>
          <a:xfrm>
            <a:off x="64047" y="4577886"/>
            <a:ext cx="2538243" cy="2217899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>
                <a:latin typeface="Arial"/>
                <a:ea typeface="ＭＳ Ｐゴシック"/>
                <a:cs typeface="Arial"/>
              </a:rPr>
              <a:t>Automating assessment using portable flood model workflow with higher resolution base data</a:t>
            </a:r>
            <a:endParaRPr lang="en-US">
              <a:latin typeface="Calibri" panose="020F0502020204030204"/>
              <a:ea typeface="ＭＳ Ｐゴシック"/>
              <a:cs typeface="Calibri" panose="020F0502020204030204"/>
            </a:endParaRPr>
          </a:p>
          <a:p>
            <a:pPr marL="0" indent="0">
              <a:buNone/>
            </a:pPr>
            <a:endParaRPr lang="en-US" altLang="en-US" sz="2400" dirty="0">
              <a:latin typeface="Arial"/>
              <a:ea typeface="ＭＳ Ｐゴシック"/>
              <a:cs typeface="Arial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7F0429-6098-4B43-B7DE-64593B02EF89}"/>
              </a:ext>
            </a:extLst>
          </p:cNvPr>
          <p:cNvSpPr txBox="1">
            <a:spLocks noChangeArrowheads="1"/>
          </p:cNvSpPr>
          <p:nvPr/>
        </p:nvSpPr>
        <p:spPr>
          <a:xfrm>
            <a:off x="119131" y="1116518"/>
            <a:ext cx="7573895" cy="607469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Arial"/>
                <a:ea typeface="ＭＳ Ｐゴシック"/>
                <a:cs typeface="Arial"/>
              </a:rPr>
              <a:t>Data Rich Region - </a:t>
            </a:r>
            <a:r>
              <a:rPr lang="en-US" altLang="en-US" dirty="0">
                <a:solidFill>
                  <a:srgbClr val="595959"/>
                </a:solidFill>
                <a:latin typeface="Arial"/>
                <a:ea typeface="ＭＳ Ｐゴシック"/>
                <a:cs typeface="Arial"/>
              </a:rPr>
              <a:t>United States | Central Texas</a:t>
            </a:r>
            <a:endParaRPr lang="en-US" altLang="en-US" dirty="0">
              <a:latin typeface="Arial"/>
              <a:ea typeface="ＭＳ Ｐゴシック"/>
              <a:cs typeface="Arial"/>
            </a:endParaRPr>
          </a:p>
        </p:txBody>
      </p:sp>
      <p:pic>
        <p:nvPicPr>
          <p:cNvPr id="8" name="Picture 9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E224736E-2FD1-4DDD-9070-82D01A7B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315" y="735895"/>
            <a:ext cx="3670453" cy="276125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2EDEBFA5-505F-40E3-B282-3DDC987E6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1" t="11568" r="25357" b="12265"/>
          <a:stretch/>
        </p:blipFill>
        <p:spPr>
          <a:xfrm>
            <a:off x="9640677" y="3966319"/>
            <a:ext cx="2371583" cy="2797562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E869E08-6428-4648-901D-9D30F9B3C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59" y="1183924"/>
            <a:ext cx="2775332" cy="174970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50AD563-C4F1-4F2B-BD4C-5F2310050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2" t="32815" r="66375" b="34906"/>
          <a:stretch/>
        </p:blipFill>
        <p:spPr>
          <a:xfrm>
            <a:off x="5619518" y="4666567"/>
            <a:ext cx="3267851" cy="209529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94D94F-D5CD-4188-BE6F-CC75E5B59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628" t="18476" r="2531" b="20901"/>
          <a:stretch/>
        </p:blipFill>
        <p:spPr>
          <a:xfrm>
            <a:off x="2699091" y="4652129"/>
            <a:ext cx="2744462" cy="208450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FD8F70-D384-4C51-88CA-8D6D1D0DA26C}"/>
              </a:ext>
            </a:extLst>
          </p:cNvPr>
          <p:cNvSpPr txBox="1"/>
          <p:nvPr/>
        </p:nvSpPr>
        <p:spPr>
          <a:xfrm>
            <a:off x="7955552" y="2889070"/>
            <a:ext cx="267664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Combining</a:t>
            </a:r>
            <a:endParaRPr lang="en-US" sz="1600" u="sng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Terrain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 m, 1 meter next)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Urban Land Use 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27" name="Right Arrow 23">
            <a:extLst>
              <a:ext uri="{FF2B5EF4-FFF2-40B4-BE49-F238E27FC236}">
                <a16:creationId xmlns:a16="http://schemas.microsoft.com/office/drawing/2014/main" id="{0F1C5CE1-9128-4193-993C-82BBB6152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446" y="1786610"/>
            <a:ext cx="1208116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30" name="Right Arrow 23">
            <a:extLst>
              <a:ext uri="{FF2B5EF4-FFF2-40B4-BE49-F238E27FC236}">
                <a16:creationId xmlns:a16="http://schemas.microsoft.com/office/drawing/2014/main" id="{4DEDD002-2959-4A7C-835D-CB24BA6DE17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135212" y="5455253"/>
            <a:ext cx="606779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31" name="Right Arrow 23">
            <a:extLst>
              <a:ext uri="{FF2B5EF4-FFF2-40B4-BE49-F238E27FC236}">
                <a16:creationId xmlns:a16="http://schemas.microsoft.com/office/drawing/2014/main" id="{6A3AA358-92A7-47E6-BCC7-F0B6EE00E144}"/>
              </a:ext>
            </a:extLst>
          </p:cNvPr>
          <p:cNvSpPr>
            <a:spLocks noChangeArrowheads="1"/>
          </p:cNvSpPr>
          <p:nvPr/>
        </p:nvSpPr>
        <p:spPr bwMode="auto">
          <a:xfrm rot="5340000">
            <a:off x="10310020" y="3186689"/>
            <a:ext cx="909742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AB2C2A-E9C1-48A7-B80D-7D206AA0E8F0}"/>
              </a:ext>
            </a:extLst>
          </p:cNvPr>
          <p:cNvSpPr txBox="1"/>
          <p:nvPr/>
        </p:nvSpPr>
        <p:spPr>
          <a:xfrm>
            <a:off x="2862218" y="4004526"/>
            <a:ext cx="62749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Comparison Williamson County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7DAD18-5E19-47CE-9F00-2377E83735DE}"/>
              </a:ext>
            </a:extLst>
          </p:cNvPr>
          <p:cNvSpPr txBox="1"/>
          <p:nvPr/>
        </p:nvSpPr>
        <p:spPr>
          <a:xfrm>
            <a:off x="5621025" y="4353394"/>
            <a:ext cx="317184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MINT Generated Vulnerability Map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25E612-22F0-4A96-B2D9-02329A4F7258}"/>
              </a:ext>
            </a:extLst>
          </p:cNvPr>
          <p:cNvSpPr txBox="1"/>
          <p:nvPr/>
        </p:nvSpPr>
        <p:spPr>
          <a:xfrm>
            <a:off x="2550073" y="4353394"/>
            <a:ext cx="318103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Manually Constructed Buyout Map </a:t>
            </a:r>
            <a:endParaRPr lang="en-US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23712-98D3-46FA-B89F-B7518BFB7EE1}"/>
              </a:ext>
            </a:extLst>
          </p:cNvPr>
          <p:cNvSpPr txBox="1"/>
          <p:nvPr/>
        </p:nvSpPr>
        <p:spPr>
          <a:xfrm>
            <a:off x="10917645" y="3133668"/>
            <a:ext cx="127621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Travis County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719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0751272-72B0-4802-B99E-0B648462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617" y="1589934"/>
            <a:ext cx="3018622" cy="231020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78D29F19-727D-A142-B327-D4FF2ECA9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6355" y="211176"/>
            <a:ext cx="45055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Work with Daniel Hardesty Lewis, David </a:t>
            </a:r>
            <a:r>
              <a:rPr lang="en-US" altLang="en-US" sz="1800" i="1" dirty="0" err="1">
                <a:solidFill>
                  <a:srgbClr val="D30001"/>
                </a:solidFill>
                <a:latin typeface="Book Antiqua"/>
                <a:ea typeface="ＭＳ Ｐゴシック"/>
              </a:rPr>
              <a:t>Arctur</a:t>
            </a: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 and Paola  </a:t>
            </a:r>
            <a:r>
              <a:rPr lang="en-US" altLang="en-US" sz="1800" i="1" dirty="0" err="1">
                <a:solidFill>
                  <a:srgbClr val="D30001"/>
                </a:solidFill>
                <a:latin typeface="Book Antiqua"/>
                <a:ea typeface="ＭＳ Ｐゴシック"/>
              </a:rPr>
              <a:t>Passalacgua</a:t>
            </a:r>
            <a:r>
              <a:rPr lang="en-US" altLang="en-US" sz="1800" i="1" dirty="0">
                <a:solidFill>
                  <a:srgbClr val="D30001"/>
                </a:solidFill>
                <a:latin typeface="Book Antiqua"/>
                <a:ea typeface="ＭＳ Ｐゴシック"/>
              </a:rPr>
              <a:t> (UT)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36" y="123389"/>
            <a:ext cx="11773988" cy="864584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Combining Flood Models with Data</a:t>
            </a:r>
          </a:p>
        </p:txBody>
      </p:sp>
      <p:sp>
        <p:nvSpPr>
          <p:cNvPr id="20" name="Right Arrow 23">
            <a:extLst>
              <a:ext uri="{FF2B5EF4-FFF2-40B4-BE49-F238E27FC236}">
                <a16:creationId xmlns:a16="http://schemas.microsoft.com/office/drawing/2014/main" id="{CB0ACE44-E150-420D-A786-86329E56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783" y="1786610"/>
            <a:ext cx="845478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C2AF953-F8AF-4007-8F4B-7446941E10AB}"/>
              </a:ext>
            </a:extLst>
          </p:cNvPr>
          <p:cNvSpPr txBox="1">
            <a:spLocks noChangeArrowheads="1"/>
          </p:cNvSpPr>
          <p:nvPr/>
        </p:nvSpPr>
        <p:spPr>
          <a:xfrm>
            <a:off x="64047" y="4577886"/>
            <a:ext cx="2538243" cy="2217899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>
                <a:latin typeface="Arial"/>
                <a:ea typeface="ＭＳ Ｐゴシック"/>
                <a:cs typeface="Arial"/>
              </a:rPr>
              <a:t>Automating assessment using portable flood model workflow with higher resolution base data</a:t>
            </a:r>
            <a:endParaRPr lang="en-US">
              <a:latin typeface="Calibri" panose="020F0502020204030204"/>
              <a:ea typeface="ＭＳ Ｐゴシック"/>
              <a:cs typeface="Calibri" panose="020F0502020204030204"/>
            </a:endParaRPr>
          </a:p>
          <a:p>
            <a:pPr marL="0" indent="0">
              <a:buNone/>
            </a:pPr>
            <a:endParaRPr lang="en-US" altLang="en-US" sz="2400" dirty="0">
              <a:latin typeface="Arial"/>
              <a:ea typeface="ＭＳ Ｐゴシック"/>
              <a:cs typeface="Arial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97F0429-6098-4B43-B7DE-64593B02EF89}"/>
              </a:ext>
            </a:extLst>
          </p:cNvPr>
          <p:cNvSpPr txBox="1">
            <a:spLocks noChangeArrowheads="1"/>
          </p:cNvSpPr>
          <p:nvPr/>
        </p:nvSpPr>
        <p:spPr>
          <a:xfrm>
            <a:off x="119131" y="1116518"/>
            <a:ext cx="7573895" cy="607469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Arial"/>
                <a:ea typeface="ＭＳ Ｐゴシック"/>
                <a:cs typeface="Arial"/>
              </a:rPr>
              <a:t>Data Rich Region - </a:t>
            </a:r>
            <a:r>
              <a:rPr lang="en-US" altLang="en-US" dirty="0">
                <a:solidFill>
                  <a:srgbClr val="595959"/>
                </a:solidFill>
                <a:latin typeface="Arial"/>
                <a:ea typeface="ＭＳ Ｐゴシック"/>
                <a:cs typeface="Arial"/>
              </a:rPr>
              <a:t>United States | Central Texas</a:t>
            </a:r>
            <a:endParaRPr lang="en-US" altLang="en-US" dirty="0">
              <a:latin typeface="Arial"/>
              <a:ea typeface="ＭＳ Ｐゴシック"/>
              <a:cs typeface="Arial"/>
            </a:endParaRPr>
          </a:p>
        </p:txBody>
      </p:sp>
      <p:pic>
        <p:nvPicPr>
          <p:cNvPr id="8" name="Picture 9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E224736E-2FD1-4DDD-9070-82D01A7B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08" y="1541438"/>
            <a:ext cx="3226316" cy="242597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2EDEBFA5-505F-40E3-B282-3DDC987E6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1" t="11568" r="25357" b="12265"/>
          <a:stretch/>
        </p:blipFill>
        <p:spPr>
          <a:xfrm>
            <a:off x="9640677" y="3966319"/>
            <a:ext cx="2371583" cy="2797562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E869E08-6428-4648-901D-9D30F9B3C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459" y="1183924"/>
            <a:ext cx="2775332" cy="174970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50AD563-C4F1-4F2B-BD4C-5F2310050F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2" t="32815" r="66375" b="34906"/>
          <a:stretch/>
        </p:blipFill>
        <p:spPr>
          <a:xfrm>
            <a:off x="5619518" y="4666567"/>
            <a:ext cx="3267851" cy="209529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94D94F-D5CD-4188-BE6F-CC75E5B59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628" t="18476" r="2531" b="20901"/>
          <a:stretch/>
        </p:blipFill>
        <p:spPr>
          <a:xfrm>
            <a:off x="2699091" y="4652129"/>
            <a:ext cx="2744462" cy="208450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FD8F70-D384-4C51-88CA-8D6D1D0DA26C}"/>
              </a:ext>
            </a:extLst>
          </p:cNvPr>
          <p:cNvSpPr txBox="1"/>
          <p:nvPr/>
        </p:nvSpPr>
        <p:spPr>
          <a:xfrm>
            <a:off x="7955552" y="2889070"/>
            <a:ext cx="267664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Combining</a:t>
            </a:r>
            <a:endParaRPr lang="en-US" sz="1600" u="sng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Terrain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 m, 1 meter next)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Urban Land Use 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27" name="Right Arrow 23">
            <a:extLst>
              <a:ext uri="{FF2B5EF4-FFF2-40B4-BE49-F238E27FC236}">
                <a16:creationId xmlns:a16="http://schemas.microsoft.com/office/drawing/2014/main" id="{0F1C5CE1-9128-4193-993C-82BBB6152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446" y="1786610"/>
            <a:ext cx="1208116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30" name="Right Arrow 23">
            <a:extLst>
              <a:ext uri="{FF2B5EF4-FFF2-40B4-BE49-F238E27FC236}">
                <a16:creationId xmlns:a16="http://schemas.microsoft.com/office/drawing/2014/main" id="{4DEDD002-2959-4A7C-835D-CB24BA6DE17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934915" y="5472670"/>
            <a:ext cx="606779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31" name="Right Arrow 23">
            <a:extLst>
              <a:ext uri="{FF2B5EF4-FFF2-40B4-BE49-F238E27FC236}">
                <a16:creationId xmlns:a16="http://schemas.microsoft.com/office/drawing/2014/main" id="{6A3AA358-92A7-47E6-BCC7-F0B6EE00E144}"/>
              </a:ext>
            </a:extLst>
          </p:cNvPr>
          <p:cNvSpPr>
            <a:spLocks noChangeArrowheads="1"/>
          </p:cNvSpPr>
          <p:nvPr/>
        </p:nvSpPr>
        <p:spPr bwMode="auto">
          <a:xfrm rot="5340000">
            <a:off x="10310020" y="3186689"/>
            <a:ext cx="909742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AB2C2A-E9C1-48A7-B80D-7D206AA0E8F0}"/>
              </a:ext>
            </a:extLst>
          </p:cNvPr>
          <p:cNvSpPr txBox="1"/>
          <p:nvPr/>
        </p:nvSpPr>
        <p:spPr>
          <a:xfrm>
            <a:off x="2862218" y="4004526"/>
            <a:ext cx="627493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Comparison Williamson County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7DAD18-5E19-47CE-9F00-2377E83735DE}"/>
              </a:ext>
            </a:extLst>
          </p:cNvPr>
          <p:cNvSpPr txBox="1"/>
          <p:nvPr/>
        </p:nvSpPr>
        <p:spPr>
          <a:xfrm>
            <a:off x="5621025" y="4353394"/>
            <a:ext cx="317184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MINT Generated Vulnerability Map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25E612-22F0-4A96-B2D9-02329A4F7258}"/>
              </a:ext>
            </a:extLst>
          </p:cNvPr>
          <p:cNvSpPr txBox="1"/>
          <p:nvPr/>
        </p:nvSpPr>
        <p:spPr>
          <a:xfrm>
            <a:off x="2550073" y="4353394"/>
            <a:ext cx="318103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Manually Constructed Buyout Map </a:t>
            </a:r>
            <a:endParaRPr lang="en-US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23712-98D3-46FA-B89F-B7518BFB7EE1}"/>
              </a:ext>
            </a:extLst>
          </p:cNvPr>
          <p:cNvSpPr txBox="1"/>
          <p:nvPr/>
        </p:nvSpPr>
        <p:spPr>
          <a:xfrm>
            <a:off x="10917645" y="3133668"/>
            <a:ext cx="127621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u="sng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Travis County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8555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939" y="1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/>
              <a:t>Crop Production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12" y="1714709"/>
            <a:ext cx="4691270" cy="1962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71" y="1739896"/>
            <a:ext cx="7091293" cy="5030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5C9D1-0069-D849-9C79-EEB41FD78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487" y="3768142"/>
            <a:ext cx="4195155" cy="2984182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01DE9291-FFE1-5849-9F19-E8EF1EDAF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31" y="1074019"/>
            <a:ext cx="114866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D30001"/>
                </a:solidFill>
              </a:rPr>
              <a:t>Work with Armen </a:t>
            </a:r>
            <a:r>
              <a:rPr lang="en-US" altLang="en-US" sz="1800" i="1" dirty="0" err="1">
                <a:solidFill>
                  <a:srgbClr val="D30001"/>
                </a:solidFill>
              </a:rPr>
              <a:t>Kemanian</a:t>
            </a:r>
            <a:r>
              <a:rPr lang="en-US" altLang="en-US" sz="1800" i="1" dirty="0">
                <a:solidFill>
                  <a:srgbClr val="D30001"/>
                </a:solidFill>
              </a:rPr>
              <a:t> (PSU), Kelly </a:t>
            </a:r>
            <a:r>
              <a:rPr lang="en-US" altLang="en-US" sz="1800" i="1" dirty="0" err="1">
                <a:solidFill>
                  <a:srgbClr val="D30001"/>
                </a:solidFill>
              </a:rPr>
              <a:t>Cobourn</a:t>
            </a:r>
            <a:r>
              <a:rPr lang="en-US" altLang="en-US" sz="1800" i="1" dirty="0">
                <a:solidFill>
                  <a:srgbClr val="D30001"/>
                </a:solidFill>
              </a:rPr>
              <a:t> (VT), Daniel </a:t>
            </a:r>
            <a:r>
              <a:rPr lang="en-US" altLang="en-US" sz="1800" i="1" dirty="0" err="1">
                <a:solidFill>
                  <a:srgbClr val="D30001"/>
                </a:solidFill>
              </a:rPr>
              <a:t>Garijo</a:t>
            </a:r>
            <a:r>
              <a:rPr lang="en-US" altLang="en-US" sz="1800" i="1" dirty="0">
                <a:solidFill>
                  <a:srgbClr val="D30001"/>
                </a:solidFill>
              </a:rPr>
              <a:t>, </a:t>
            </a:r>
            <a:r>
              <a:rPr lang="en-US" altLang="en-US" sz="1800" i="1" dirty="0" err="1">
                <a:solidFill>
                  <a:srgbClr val="D30001"/>
                </a:solidFill>
              </a:rPr>
              <a:t>Ewa</a:t>
            </a:r>
            <a:r>
              <a:rPr lang="en-US" altLang="en-US" sz="1800" i="1" dirty="0">
                <a:solidFill>
                  <a:srgbClr val="D30001"/>
                </a:solidFill>
              </a:rPr>
              <a:t> </a:t>
            </a:r>
            <a:r>
              <a:rPr lang="en-US" altLang="en-US" sz="1800" i="1" dirty="0" err="1">
                <a:solidFill>
                  <a:srgbClr val="D30001"/>
                </a:solidFill>
              </a:rPr>
              <a:t>Deelman</a:t>
            </a:r>
            <a:r>
              <a:rPr lang="en-US" altLang="en-US" sz="1800" i="1" dirty="0">
                <a:solidFill>
                  <a:srgbClr val="D30001"/>
                </a:solidFill>
              </a:rPr>
              <a:t>, Rafael Ferreira (USC)</a:t>
            </a:r>
          </a:p>
        </p:txBody>
      </p:sp>
    </p:spTree>
    <p:extLst>
      <p:ext uri="{BB962C8B-B14F-4D97-AF65-F5344CB8AC3E}">
        <p14:creationId xmlns:p14="http://schemas.microsoft.com/office/powerpoint/2010/main" val="6887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D8487B69-5682-174D-8A25-350346F31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3435" y="123388"/>
            <a:ext cx="2965918" cy="231501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Future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Research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Agenda</a:t>
            </a:r>
          </a:p>
        </p:txBody>
      </p:sp>
      <p:pic>
        <p:nvPicPr>
          <p:cNvPr id="54274" name="Picture 3">
            <a:extLst>
              <a:ext uri="{FF2B5EF4-FFF2-40B4-BE49-F238E27FC236}">
                <a16:creationId xmlns:a16="http://schemas.microsoft.com/office/drawing/2014/main" id="{7760A5C9-D15C-BC4F-B067-6CE26B31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53" y="123388"/>
            <a:ext cx="8939212" cy="66318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F98D2B1E-B04D-BB41-8C40-2C92CF76F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35" y="2792993"/>
            <a:ext cx="29659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D30001"/>
                </a:solidFill>
              </a:rPr>
              <a:t>With Suzanne Pierce (UT)</a:t>
            </a:r>
          </a:p>
        </p:txBody>
      </p:sp>
    </p:spTree>
    <p:extLst>
      <p:ext uri="{BB962C8B-B14F-4D97-AF65-F5344CB8AC3E}">
        <p14:creationId xmlns:p14="http://schemas.microsoft.com/office/powerpoint/2010/main" val="82874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A1553B3D-1F4B-904B-BB43-6336338BD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MINT: Model INTegration</a:t>
            </a:r>
          </a:p>
        </p:txBody>
      </p:sp>
      <p:sp>
        <p:nvSpPr>
          <p:cNvPr id="28676" name="TextBox 13">
            <a:extLst>
              <a:ext uri="{FF2B5EF4-FFF2-40B4-BE49-F238E27FC236}">
                <a16:creationId xmlns:a16="http://schemas.microsoft.com/office/drawing/2014/main" id="{3D781D77-5FD0-724E-BBCE-B5F8C9D4F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31" y="1074019"/>
            <a:ext cx="114866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D30001"/>
                </a:solidFill>
              </a:rPr>
              <a:t>Collaboration with Daniel </a:t>
            </a:r>
            <a:r>
              <a:rPr lang="en-US" altLang="en-US" sz="1800" i="1" dirty="0" err="1">
                <a:solidFill>
                  <a:srgbClr val="D30001"/>
                </a:solidFill>
              </a:rPr>
              <a:t>Garijo</a:t>
            </a:r>
            <a:r>
              <a:rPr lang="en-US" altLang="en-US" sz="1800" i="1" dirty="0">
                <a:solidFill>
                  <a:srgbClr val="D30001"/>
                </a:solidFill>
              </a:rPr>
              <a:t>, Deborah </a:t>
            </a:r>
            <a:r>
              <a:rPr lang="en-US" altLang="en-US" sz="1800" i="1" dirty="0" err="1">
                <a:solidFill>
                  <a:srgbClr val="D30001"/>
                </a:solidFill>
              </a:rPr>
              <a:t>Khider</a:t>
            </a:r>
            <a:r>
              <a:rPr lang="en-US" altLang="en-US" sz="1800" i="1" dirty="0">
                <a:solidFill>
                  <a:srgbClr val="D30001"/>
                </a:solidFill>
              </a:rPr>
              <a:t>, Craig </a:t>
            </a:r>
            <a:r>
              <a:rPr lang="en-US" altLang="en-US" sz="1800" i="1" dirty="0" err="1">
                <a:solidFill>
                  <a:srgbClr val="D30001"/>
                </a:solidFill>
              </a:rPr>
              <a:t>Knoblock</a:t>
            </a:r>
            <a:r>
              <a:rPr lang="en-US" altLang="en-US" sz="1800" i="1" dirty="0">
                <a:solidFill>
                  <a:srgbClr val="D30001"/>
                </a:solidFill>
              </a:rPr>
              <a:t>, </a:t>
            </a:r>
            <a:r>
              <a:rPr lang="en-US" altLang="en-US" sz="1800" i="1" dirty="0" err="1">
                <a:solidFill>
                  <a:srgbClr val="D30001"/>
                </a:solidFill>
              </a:rPr>
              <a:t>Ewa</a:t>
            </a:r>
            <a:r>
              <a:rPr lang="en-US" altLang="en-US" sz="1800" i="1" dirty="0">
                <a:solidFill>
                  <a:srgbClr val="D30001"/>
                </a:solidFill>
              </a:rPr>
              <a:t> </a:t>
            </a:r>
            <a:r>
              <a:rPr lang="en-US" altLang="en-US" sz="1800" i="1" dirty="0" err="1">
                <a:solidFill>
                  <a:srgbClr val="D30001"/>
                </a:solidFill>
              </a:rPr>
              <a:t>Deelman</a:t>
            </a:r>
            <a:r>
              <a:rPr lang="en-US" altLang="en-US" sz="1800" i="1" dirty="0">
                <a:solidFill>
                  <a:srgbClr val="D30001"/>
                </a:solidFill>
              </a:rPr>
              <a:t>, Rafael Ferreira (USC/ISI), Vipin Kumar (UM), Scott  Peckham (CU), Chris Duffy &amp; Armen </a:t>
            </a:r>
            <a:r>
              <a:rPr lang="en-US" altLang="en-US" sz="1800" i="1" dirty="0" err="1">
                <a:solidFill>
                  <a:srgbClr val="D30001"/>
                </a:solidFill>
              </a:rPr>
              <a:t>Kemanian</a:t>
            </a:r>
            <a:r>
              <a:rPr lang="en-US" altLang="en-US" sz="1800" i="1" dirty="0">
                <a:solidFill>
                  <a:srgbClr val="D30001"/>
                </a:solidFill>
              </a:rPr>
              <a:t> (PSU), Kelly </a:t>
            </a:r>
            <a:r>
              <a:rPr lang="en-US" altLang="en-US" sz="1800" i="1" dirty="0" err="1">
                <a:solidFill>
                  <a:srgbClr val="D30001"/>
                </a:solidFill>
              </a:rPr>
              <a:t>Cobourn</a:t>
            </a:r>
            <a:r>
              <a:rPr lang="en-US" altLang="en-US" sz="1800" i="1" dirty="0">
                <a:solidFill>
                  <a:srgbClr val="D30001"/>
                </a:solidFill>
              </a:rPr>
              <a:t> (VT), Suzanne Pierce (UT)</a:t>
            </a:r>
          </a:p>
        </p:txBody>
      </p:sp>
      <p:pic>
        <p:nvPicPr>
          <p:cNvPr id="28680" name="Picture 6">
            <a:extLst>
              <a:ext uri="{FF2B5EF4-FFF2-40B4-BE49-F238E27FC236}">
                <a16:creationId xmlns:a16="http://schemas.microsoft.com/office/drawing/2014/main" id="{A599C68B-084C-CB41-B0CA-BF1D75F1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6" y="1896356"/>
            <a:ext cx="3197520" cy="245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Picture 4">
            <a:extLst>
              <a:ext uri="{FF2B5EF4-FFF2-40B4-BE49-F238E27FC236}">
                <a16:creationId xmlns:a16="http://schemas.microsoft.com/office/drawing/2014/main" id="{996D28D9-1520-014B-AE40-C776CAD74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716" y="2048843"/>
            <a:ext cx="2485594" cy="214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3" name="Picture 8">
            <a:extLst>
              <a:ext uri="{FF2B5EF4-FFF2-40B4-BE49-F238E27FC236}">
                <a16:creationId xmlns:a16="http://schemas.microsoft.com/office/drawing/2014/main" id="{D567FD56-5218-8C44-962D-D2CDE4172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489" y="2035755"/>
            <a:ext cx="2271703" cy="219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96A0AA0-15C0-7B45-95AA-2863140C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09354D5C-81C9-AC42-BD31-1F3130CA26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253" y="2640593"/>
            <a:ext cx="1565275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2059217F-D9B1-6A48-A57F-B11CA457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9590" y="2035755"/>
            <a:ext cx="22955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accent4">
                    <a:lumMod val="75000"/>
                  </a:schemeClr>
                </a:solidFill>
              </a:rPr>
              <a:t>Food-Energy-Water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accent4">
                    <a:lumMod val="75000"/>
                  </a:schemeClr>
                </a:solidFill>
              </a:rPr>
              <a:t>Nexus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0D4AB-E1D2-1E43-968C-E2DD68335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868" y="4649000"/>
            <a:ext cx="2591638" cy="1941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BB7DF8-8BFA-CF4C-A29C-289A0574DC26}"/>
              </a:ext>
            </a:extLst>
          </p:cNvPr>
          <p:cNvSpPr txBox="1"/>
          <p:nvPr/>
        </p:nvSpPr>
        <p:spPr>
          <a:xfrm>
            <a:off x="613835" y="6640286"/>
            <a:ext cx="2914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https://www.publicdomainpictures.net/en/view-image.php?image=256538&amp;picture=agriculture-farming</a:t>
            </a:r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A74B1-87D9-2F47-87F0-75AD48781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744" y="4597584"/>
            <a:ext cx="2457745" cy="1966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A1304-32A0-7546-8549-FC8B64A38693}"/>
              </a:ext>
            </a:extLst>
          </p:cNvPr>
          <p:cNvSpPr txBox="1"/>
          <p:nvPr/>
        </p:nvSpPr>
        <p:spPr>
          <a:xfrm>
            <a:off x="4141694" y="6563780"/>
            <a:ext cx="35686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https://commons.wikimedia.org/wiki/File:FEMA_-_43937_-_Flood_Damaged_Tennessee.jpg</a:t>
            </a:r>
            <a:endParaRPr 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3C728E-A7EE-7D41-8356-65CC3093B2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68718" y="4643567"/>
            <a:ext cx="2779906" cy="1853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DFD9D-4D4F-1844-88FC-F29FFAE8D2D8}"/>
              </a:ext>
            </a:extLst>
          </p:cNvPr>
          <p:cNvSpPr txBox="1"/>
          <p:nvPr/>
        </p:nvSpPr>
        <p:spPr>
          <a:xfrm>
            <a:off x="8041340" y="6492064"/>
            <a:ext cx="3873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https://www.pexels.com/photo/bird-birds-blue-sky-drought-1178291/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1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D1AECD4D-697D-7B42-AF20-B8AFF0633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Integrated Modeling</a:t>
            </a:r>
          </a:p>
        </p:txBody>
      </p:sp>
      <p:pic>
        <p:nvPicPr>
          <p:cNvPr id="30722" name="Picture 2" descr="figure_1">
            <a:extLst>
              <a:ext uri="{FF2B5EF4-FFF2-40B4-BE49-F238E27FC236}">
                <a16:creationId xmlns:a16="http://schemas.microsoft.com/office/drawing/2014/main" id="{A1F73314-CCDA-4E4B-9D80-46919D97C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13" y="4087904"/>
            <a:ext cx="3878371" cy="269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740253-5DB4-D448-AA4F-3495CB78F7D3}"/>
              </a:ext>
            </a:extLst>
          </p:cNvPr>
          <p:cNvSpPr txBox="1"/>
          <p:nvPr/>
        </p:nvSpPr>
        <p:spPr>
          <a:xfrm>
            <a:off x="9434715" y="1193362"/>
            <a:ext cx="2359108" cy="954107"/>
          </a:xfrm>
          <a:prstGeom prst="rect">
            <a:avLst/>
          </a:prstGeom>
          <a:solidFill>
            <a:srgbClr val="FFF7A0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>
                <a:solidFill>
                  <a:schemeClr val="accent4">
                    <a:lumMod val="50000"/>
                  </a:schemeClr>
                </a:solidFill>
                <a:latin typeface="Book Antiqua" charset="0"/>
                <a:ea typeface="ＭＳ Ｐゴシック" charset="0"/>
                <a:cs typeface="ＭＳ Ｐゴシック" charset="0"/>
              </a:rPr>
              <a:t>Mediation at many levels</a:t>
            </a:r>
            <a:endParaRPr lang="en-US" sz="2800" b="1" dirty="0">
              <a:solidFill>
                <a:schemeClr val="accent4">
                  <a:lumMod val="50000"/>
                </a:schemeClr>
              </a:solidFill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ED566E-4F2C-5843-8440-6A341E823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6997" y="2007073"/>
            <a:ext cx="3151187" cy="1393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lIns="90487" tIns="44450" rIns="90487" bIns="4445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buClr>
                <a:srgbClr val="C00000"/>
              </a:buClr>
              <a:defRPr/>
            </a:pPr>
            <a:r>
              <a:rPr lang="en-US" altLang="en-US" b="1" kern="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Takes months/years</a:t>
            </a:r>
          </a:p>
          <a:p>
            <a:pPr>
              <a:buClr>
                <a:srgbClr val="C00000"/>
              </a:buClr>
              <a:defRPr/>
            </a:pPr>
            <a:r>
              <a:rPr lang="en-US" altLang="en-US" b="1" kern="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Currently a craft</a:t>
            </a:r>
          </a:p>
          <a:p>
            <a:pPr>
              <a:buClr>
                <a:srgbClr val="C00000"/>
              </a:buClr>
              <a:defRPr/>
            </a:pPr>
            <a:r>
              <a:rPr lang="en-US" altLang="en-US" b="1" kern="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Increased demand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F22EB11-FD66-2444-A853-814B65EAD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1830" r="35922" b="33205"/>
          <a:stretch/>
        </p:blipFill>
        <p:spPr bwMode="auto">
          <a:xfrm>
            <a:off x="158980" y="4351971"/>
            <a:ext cx="4545875" cy="237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80A2FB54-0654-3F4D-8DEE-53575E7FE0F7}"/>
              </a:ext>
            </a:extLst>
          </p:cNvPr>
          <p:cNvSpPr/>
          <p:nvPr/>
        </p:nvSpPr>
        <p:spPr bwMode="auto">
          <a:xfrm>
            <a:off x="9436652" y="5769453"/>
            <a:ext cx="2359108" cy="954107"/>
          </a:xfrm>
          <a:prstGeom prst="trapezoid">
            <a:avLst/>
          </a:prstGeom>
          <a:solidFill>
            <a:srgbClr val="FFCC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Book Antiqua" pitchFamily="-65" charset="0"/>
                <a:ea typeface="ＭＳ Ｐゴシック" charset="0"/>
                <a:cs typeface="ＭＳ Ｐゴシック" charset="0"/>
              </a:rPr>
              <a:t>Spatial</a:t>
            </a:r>
          </a:p>
          <a:p>
            <a:pPr algn="ctr">
              <a:defRPr/>
            </a:pPr>
            <a:r>
              <a:rPr lang="en-US" sz="2400" dirty="0">
                <a:latin typeface="Book Antiqua" pitchFamily="-65" charset="0"/>
                <a:ea typeface="ＭＳ Ｐゴシック" charset="0"/>
                <a:cs typeface="ＭＳ Ｐゴシック" charset="0"/>
              </a:rPr>
              <a:t>gridding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EAFB17F5-D81C-FA4E-ACD2-8D1E19FC987C}"/>
              </a:ext>
            </a:extLst>
          </p:cNvPr>
          <p:cNvSpPr/>
          <p:nvPr/>
        </p:nvSpPr>
        <p:spPr bwMode="auto">
          <a:xfrm>
            <a:off x="9436652" y="4886187"/>
            <a:ext cx="2359108" cy="883266"/>
          </a:xfrm>
          <a:prstGeom prst="trapezoid">
            <a:avLst/>
          </a:prstGeom>
          <a:solidFill>
            <a:srgbClr val="FFCC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Book Antiqua" pitchFamily="-65" charset="0"/>
                <a:ea typeface="ＭＳ Ｐゴシック" charset="0"/>
                <a:cs typeface="ＭＳ Ｐゴシック" charset="0"/>
              </a:rPr>
              <a:t>Data </a:t>
            </a:r>
          </a:p>
          <a:p>
            <a:pPr algn="ctr">
              <a:defRPr/>
            </a:pPr>
            <a:r>
              <a:rPr lang="en-US" sz="2400" dirty="0">
                <a:latin typeface="Book Antiqua" pitchFamily="-65" charset="0"/>
                <a:ea typeface="ＭＳ Ｐゴシック" charset="0"/>
                <a:cs typeface="ＭＳ Ｐゴシック" charset="0"/>
              </a:rPr>
              <a:t>ingestion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03456C5F-2DF6-634B-B992-869A6853FE07}"/>
              </a:ext>
            </a:extLst>
          </p:cNvPr>
          <p:cNvSpPr/>
          <p:nvPr/>
        </p:nvSpPr>
        <p:spPr bwMode="auto">
          <a:xfrm>
            <a:off x="9436652" y="4020521"/>
            <a:ext cx="2359108" cy="883266"/>
          </a:xfrm>
          <a:prstGeom prst="trapezoid">
            <a:avLst/>
          </a:prstGeom>
          <a:solidFill>
            <a:srgbClr val="FFCC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Book Antiqua" pitchFamily="-65" charset="0"/>
                <a:ea typeface="ＭＳ Ｐゴシック" charset="0"/>
                <a:cs typeface="ＭＳ Ｐゴシック" charset="0"/>
              </a:rPr>
              <a:t>Variable mapping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F4125A29-BB59-E340-A930-EC5FF4D9C0BE}"/>
              </a:ext>
            </a:extLst>
          </p:cNvPr>
          <p:cNvSpPr/>
          <p:nvPr/>
        </p:nvSpPr>
        <p:spPr bwMode="auto">
          <a:xfrm>
            <a:off x="9436652" y="3141990"/>
            <a:ext cx="2359108" cy="881054"/>
          </a:xfrm>
          <a:prstGeom prst="trapezoid">
            <a:avLst/>
          </a:prstGeom>
          <a:solidFill>
            <a:srgbClr val="FFCC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Book Antiqua" pitchFamily="-65" charset="0"/>
                <a:ea typeface="ＭＳ Ｐゴシック" charset="0"/>
                <a:cs typeface="ＭＳ Ｐゴシック" charset="0"/>
              </a:rPr>
              <a:t>Model </a:t>
            </a:r>
          </a:p>
          <a:p>
            <a:pPr algn="ctr">
              <a:defRPr/>
            </a:pPr>
            <a:r>
              <a:rPr lang="en-US" sz="2400" dirty="0">
                <a:latin typeface="Book Antiqua" pitchFamily="-65" charset="0"/>
                <a:ea typeface="ＭＳ Ｐゴシック" charset="0"/>
                <a:cs typeface="ＭＳ Ｐゴシック" charset="0"/>
              </a:rPr>
              <a:t>set up</a:t>
            </a: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4A9EFA40-5F86-C143-9E4D-A5C7FD0F0EB7}"/>
              </a:ext>
            </a:extLst>
          </p:cNvPr>
          <p:cNvSpPr/>
          <p:nvPr/>
        </p:nvSpPr>
        <p:spPr bwMode="auto">
          <a:xfrm>
            <a:off x="9436652" y="2263459"/>
            <a:ext cx="2359108" cy="881054"/>
          </a:xfrm>
          <a:prstGeom prst="trapezoid">
            <a:avLst/>
          </a:prstGeom>
          <a:solidFill>
            <a:srgbClr val="FFCC6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Book Antiqua" pitchFamily="-65" charset="0"/>
                <a:ea typeface="ＭＳ Ｐゴシック" charset="0"/>
                <a:cs typeface="ＭＳ Ｐゴシック" charset="0"/>
              </a:rPr>
              <a:t>Modeling scope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1F14BCE1-81C3-B143-916D-76599F8F8F5F}"/>
              </a:ext>
            </a:extLst>
          </p:cNvPr>
          <p:cNvSpPr/>
          <p:nvPr/>
        </p:nvSpPr>
        <p:spPr bwMode="auto">
          <a:xfrm>
            <a:off x="2165889" y="1182406"/>
            <a:ext cx="1541765" cy="804749"/>
          </a:xfrm>
          <a:prstGeom prst="trapezoid">
            <a:avLst/>
          </a:prstGeom>
          <a:solidFill>
            <a:srgbClr val="8EB5E4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Book Antiqua" pitchFamily="-65" charset="0"/>
                <a:ea typeface="ＭＳ Ｐゴシック" charset="0"/>
                <a:cs typeface="ＭＳ Ｐゴシック" charset="0"/>
              </a:rPr>
              <a:t>Economic Models</a:t>
            </a:r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89AEEB6A-3C44-D74C-B427-D608E37CBBE7}"/>
              </a:ext>
            </a:extLst>
          </p:cNvPr>
          <p:cNvSpPr/>
          <p:nvPr/>
        </p:nvSpPr>
        <p:spPr bwMode="auto">
          <a:xfrm>
            <a:off x="633663" y="2902397"/>
            <a:ext cx="1659233" cy="1045775"/>
          </a:xfrm>
          <a:prstGeom prst="pentagon">
            <a:avLst/>
          </a:prstGeom>
          <a:solidFill>
            <a:srgbClr val="8EB5E4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Book Antiqua" pitchFamily="-65" charset="0"/>
                <a:ea typeface="ＭＳ Ｐゴシック" charset="0"/>
                <a:cs typeface="ＭＳ Ｐゴシック" charset="0"/>
              </a:rPr>
              <a:t>Natural Models</a:t>
            </a:r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48ECA333-5C5F-4448-BDE3-080DA10DF7F0}"/>
              </a:ext>
            </a:extLst>
          </p:cNvPr>
          <p:cNvSpPr/>
          <p:nvPr/>
        </p:nvSpPr>
        <p:spPr bwMode="auto">
          <a:xfrm>
            <a:off x="3954470" y="1836115"/>
            <a:ext cx="1332526" cy="978049"/>
          </a:xfrm>
          <a:prstGeom prst="teardrop">
            <a:avLst/>
          </a:prstGeom>
          <a:solidFill>
            <a:srgbClr val="8EB5E4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Book Antiqua" pitchFamily="-65" charset="0"/>
                <a:ea typeface="ＭＳ Ｐゴシック" charset="0"/>
                <a:cs typeface="ＭＳ Ｐゴシック" charset="0"/>
              </a:rPr>
              <a:t>Social</a:t>
            </a:r>
          </a:p>
          <a:p>
            <a:pPr algn="ctr">
              <a:defRPr/>
            </a:pPr>
            <a:r>
              <a:rPr lang="en-US" dirty="0">
                <a:latin typeface="Book Antiqua" pitchFamily="-65" charset="0"/>
                <a:ea typeface="ＭＳ Ｐゴシック" charset="0"/>
                <a:cs typeface="ＭＳ Ｐゴシック" charset="0"/>
              </a:rPr>
              <a:t>Models</a:t>
            </a:r>
          </a:p>
        </p:txBody>
      </p:sp>
      <p:sp>
        <p:nvSpPr>
          <p:cNvPr id="25" name="Isosceles Triangle 7">
            <a:extLst>
              <a:ext uri="{FF2B5EF4-FFF2-40B4-BE49-F238E27FC236}">
                <a16:creationId xmlns:a16="http://schemas.microsoft.com/office/drawing/2014/main" id="{2CC30C58-A3B1-CE4B-9DE0-AEECF3D8F5C6}"/>
              </a:ext>
            </a:extLst>
          </p:cNvPr>
          <p:cNvSpPr/>
          <p:nvPr/>
        </p:nvSpPr>
        <p:spPr bwMode="auto">
          <a:xfrm>
            <a:off x="2311795" y="2939398"/>
            <a:ext cx="3425202" cy="995976"/>
          </a:xfrm>
          <a:prstGeom prst="triangle">
            <a:avLst/>
          </a:prstGeom>
          <a:solidFill>
            <a:srgbClr val="8EB5E4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lnSpc>
                <a:spcPct val="70000"/>
              </a:lnSpc>
              <a:defRPr/>
            </a:pPr>
            <a:r>
              <a:rPr lang="en-US" dirty="0">
                <a:latin typeface="Book Antiqua" pitchFamily="-65" charset="0"/>
                <a:ea typeface="ＭＳ Ｐゴシック" charset="0"/>
                <a:cs typeface="ＭＳ Ｐゴシック" charset="0"/>
              </a:rPr>
              <a:t>Infrastructure </a:t>
            </a:r>
          </a:p>
          <a:p>
            <a:pPr algn="ctr">
              <a:lnSpc>
                <a:spcPct val="70000"/>
              </a:lnSpc>
              <a:defRPr/>
            </a:pPr>
            <a:r>
              <a:rPr lang="en-US" dirty="0">
                <a:latin typeface="Book Antiqua" pitchFamily="-65" charset="0"/>
                <a:ea typeface="ＭＳ Ｐゴシック" charset="0"/>
                <a:cs typeface="ＭＳ Ｐゴシック" charset="0"/>
              </a:rPr>
              <a:t>Models</a:t>
            </a:r>
          </a:p>
        </p:txBody>
      </p:sp>
      <p:sp>
        <p:nvSpPr>
          <p:cNvPr id="26" name="Quad Arrow 25">
            <a:extLst>
              <a:ext uri="{FF2B5EF4-FFF2-40B4-BE49-F238E27FC236}">
                <a16:creationId xmlns:a16="http://schemas.microsoft.com/office/drawing/2014/main" id="{0557F678-79FC-2745-BFFB-B72703BFEA8C}"/>
              </a:ext>
            </a:extLst>
          </p:cNvPr>
          <p:cNvSpPr/>
          <p:nvPr/>
        </p:nvSpPr>
        <p:spPr bwMode="auto">
          <a:xfrm>
            <a:off x="2038236" y="2122578"/>
            <a:ext cx="1758347" cy="1167284"/>
          </a:xfrm>
          <a:prstGeom prst="quadArrow">
            <a:avLst/>
          </a:prstGeom>
          <a:solidFill>
            <a:srgbClr val="FFCC6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2400">
              <a:latin typeface="Book Antiqua" pitchFamily="-65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3DF6E12E-E52A-B84C-A564-316A27F30318}"/>
              </a:ext>
            </a:extLst>
          </p:cNvPr>
          <p:cNvSpPr/>
          <p:nvPr/>
        </p:nvSpPr>
        <p:spPr bwMode="auto">
          <a:xfrm>
            <a:off x="115539" y="1764399"/>
            <a:ext cx="1840941" cy="756942"/>
          </a:xfrm>
          <a:prstGeom prst="parallelogram">
            <a:avLst/>
          </a:prstGeom>
          <a:solidFill>
            <a:srgbClr val="8EB5E4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dirty="0">
                <a:latin typeface="Book Antiqua" pitchFamily="-65" charset="0"/>
                <a:ea typeface="ＭＳ Ｐゴシック" charset="0"/>
                <a:cs typeface="ＭＳ Ｐゴシック" charset="0"/>
              </a:rPr>
              <a:t>Agriculture Models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C8BD3456-8590-A548-9E62-A38FAFBC5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1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46D3C-0706-DD4E-BB65-74753C24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55" y="4015562"/>
            <a:ext cx="2832611" cy="2535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3FCA8-B6F8-B34A-867B-38A4F7BD142C}"/>
              </a:ext>
            </a:extLst>
          </p:cNvPr>
          <p:cNvSpPr txBox="1"/>
          <p:nvPr/>
        </p:nvSpPr>
        <p:spPr>
          <a:xfrm>
            <a:off x="1014316" y="6511057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Diao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X. et al.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DOI: 10.5772/47938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9192F-7CB6-E94F-8B06-45772A462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05" y="1408144"/>
            <a:ext cx="4904548" cy="1892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67860-159F-5641-94F4-C4CD1EAB025D}"/>
              </a:ext>
            </a:extLst>
          </p:cNvPr>
          <p:cNvSpPr txBox="1"/>
          <p:nvPr/>
        </p:nvSpPr>
        <p:spPr>
          <a:xfrm>
            <a:off x="622552" y="3202659"/>
            <a:ext cx="4606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www.scirp.org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/journal/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PaperInformation.aspx?paperID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=76775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61479-12AE-334A-B8E8-424AE25940D6}"/>
              </a:ext>
            </a:extLst>
          </p:cNvPr>
          <p:cNvSpPr txBox="1"/>
          <p:nvPr/>
        </p:nvSpPr>
        <p:spPr>
          <a:xfrm>
            <a:off x="4785716" y="6526445"/>
            <a:ext cx="226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Diao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et al DOI:</a:t>
            </a:r>
            <a:r>
              <a:rPr lang="mr-IN" sz="1200" dirty="0">
                <a:solidFill>
                  <a:schemeClr val="bg1">
                    <a:lumMod val="50000"/>
                  </a:schemeClr>
                </a:solidFill>
              </a:rPr>
              <a:t>10.5772/47938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9099E-2956-9244-A97D-E47C4A5C9471}"/>
              </a:ext>
            </a:extLst>
          </p:cNvPr>
          <p:cNvSpPr txBox="1"/>
          <p:nvPr/>
        </p:nvSpPr>
        <p:spPr>
          <a:xfrm>
            <a:off x="2381708" y="1106527"/>
            <a:ext cx="140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ABC62-01D7-7E49-878D-227EE68234EB}"/>
              </a:ext>
            </a:extLst>
          </p:cNvPr>
          <p:cNvSpPr txBox="1"/>
          <p:nvPr/>
        </p:nvSpPr>
        <p:spPr>
          <a:xfrm>
            <a:off x="1485244" y="357186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Land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820A73-930B-2B4B-834A-6624F207155C}"/>
              </a:ext>
            </a:extLst>
          </p:cNvPr>
          <p:cNvSpPr txBox="1"/>
          <p:nvPr/>
        </p:nvSpPr>
        <p:spPr>
          <a:xfrm>
            <a:off x="8553213" y="3571862"/>
            <a:ext cx="340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Aquifer productivity and recharge</a:t>
            </a:r>
          </a:p>
        </p:txBody>
      </p:sp>
      <p:pic>
        <p:nvPicPr>
          <p:cNvPr id="10" name="Picture 2" descr="http://www.fao.org/giews/countrybrief/country/SSD/graphics/5.jpg">
            <a:extLst>
              <a:ext uri="{FF2B5EF4-FFF2-40B4-BE49-F238E27FC236}">
                <a16:creationId xmlns:a16="http://schemas.microsoft.com/office/drawing/2014/main" id="{67BB6B68-FCF2-1040-B865-78486C92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425" y="1475858"/>
            <a:ext cx="1761755" cy="18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1AAFCC-C27A-D340-88E3-5E294694C528}"/>
              </a:ext>
            </a:extLst>
          </p:cNvPr>
          <p:cNvSpPr txBox="1"/>
          <p:nvPr/>
        </p:nvSpPr>
        <p:spPr>
          <a:xfrm>
            <a:off x="8696651" y="1106527"/>
            <a:ext cx="1238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Crop prices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8A57A-0572-E14D-90A0-AC5ACF1D7464}"/>
              </a:ext>
            </a:extLst>
          </p:cNvPr>
          <p:cNvSpPr txBox="1"/>
          <p:nvPr/>
        </p:nvSpPr>
        <p:spPr>
          <a:xfrm>
            <a:off x="6556487" y="1130022"/>
            <a:ext cx="14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Precipitation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7AD90-FE77-B149-BECA-C472DF1C513B}"/>
              </a:ext>
            </a:extLst>
          </p:cNvPr>
          <p:cNvSpPr txBox="1"/>
          <p:nvPr/>
        </p:nvSpPr>
        <p:spPr>
          <a:xfrm>
            <a:off x="6401466" y="3314295"/>
            <a:ext cx="4606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www.fao.org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giews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countrybrief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country.jsp?code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=SSD</a:t>
            </a:r>
          </a:p>
        </p:txBody>
      </p:sp>
      <p:pic>
        <p:nvPicPr>
          <p:cNvPr id="14" name="Picture 4" descr="http://www.fao.org/giews/countrybrief/country/SSD/graphics/3.jpg">
            <a:extLst>
              <a:ext uri="{FF2B5EF4-FFF2-40B4-BE49-F238E27FC236}">
                <a16:creationId xmlns:a16="http://schemas.microsoft.com/office/drawing/2014/main" id="{E71D3AA7-CE76-6E4C-95CA-EAD090917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55" y="1487948"/>
            <a:ext cx="1758203" cy="17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6A8169-0D2C-5C4D-B138-69704D2DA651}"/>
              </a:ext>
            </a:extLst>
          </p:cNvPr>
          <p:cNvSpPr txBox="1"/>
          <p:nvPr/>
        </p:nvSpPr>
        <p:spPr>
          <a:xfrm>
            <a:off x="10761306" y="1180376"/>
            <a:ext cx="123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Production</a:t>
            </a:r>
          </a:p>
        </p:txBody>
      </p:sp>
      <p:pic>
        <p:nvPicPr>
          <p:cNvPr id="16" name="Picture 6" descr="http://www.fao.org/giews/countrybrief/country/SSD/graphics/4.jpg">
            <a:extLst>
              <a:ext uri="{FF2B5EF4-FFF2-40B4-BE49-F238E27FC236}">
                <a16:creationId xmlns:a16="http://schemas.microsoft.com/office/drawing/2014/main" id="{1068653F-8D81-D94C-8C24-01AEB422C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765" y="1546863"/>
            <a:ext cx="1375027" cy="176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214820-485F-7E4E-AD99-CC23BA6D41A5}"/>
              </a:ext>
            </a:extLst>
          </p:cNvPr>
          <p:cNvSpPr txBox="1"/>
          <p:nvPr/>
        </p:nvSpPr>
        <p:spPr>
          <a:xfrm>
            <a:off x="4947646" y="3571862"/>
            <a:ext cx="221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Agricultural potential</a:t>
            </a:r>
          </a:p>
        </p:txBody>
      </p:sp>
      <p:pic>
        <p:nvPicPr>
          <p:cNvPr id="18" name="Picture 8" descr="edia/image3_w.jpg">
            <a:extLst>
              <a:ext uri="{FF2B5EF4-FFF2-40B4-BE49-F238E27FC236}">
                <a16:creationId xmlns:a16="http://schemas.microsoft.com/office/drawing/2014/main" id="{116FBA9E-DFA9-164E-B00A-DB57C54E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16" y="4012172"/>
            <a:ext cx="3215296" cy="249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EFB364-D45E-E74F-A7AB-941F89BCB8F6}"/>
              </a:ext>
            </a:extLst>
          </p:cNvPr>
          <p:cNvSpPr txBox="1"/>
          <p:nvPr/>
        </p:nvSpPr>
        <p:spPr>
          <a:xfrm>
            <a:off x="7817476" y="6504745"/>
            <a:ext cx="4250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earthwise.bgs.ac.uk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index.php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Hydrogeology_of_Sudan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Picture 10" descr="http://earthwise.bgs.ac.uk/images/thumb/2/21/Sudan_Hydrogeology3.png/500px-Sudan_Hydrogeology3.png">
            <a:extLst>
              <a:ext uri="{FF2B5EF4-FFF2-40B4-BE49-F238E27FC236}">
                <a16:creationId xmlns:a16="http://schemas.microsoft.com/office/drawing/2014/main" id="{8D0D73D0-84BC-D645-91BA-87536D30C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785" y="3995324"/>
            <a:ext cx="2189408" cy="255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D2006F52-E899-F84A-990F-D0BB8F6519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CC56404E-6969-0746-80F1-FD541A8A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Datasets of Varying Quality</a:t>
            </a:r>
          </a:p>
        </p:txBody>
      </p:sp>
    </p:spTree>
    <p:extLst>
      <p:ext uri="{BB962C8B-B14F-4D97-AF65-F5344CB8AC3E}">
        <p14:creationId xmlns:p14="http://schemas.microsoft.com/office/powerpoint/2010/main" val="343502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CD89-0FA9-E94F-86F9-13D46CE1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Models to Interventions and Decisions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08D9A-EE8C-A248-8C4F-3105281D9603}"/>
              </a:ext>
            </a:extLst>
          </p:cNvPr>
          <p:cNvSpPr txBox="1"/>
          <p:nvPr/>
        </p:nvSpPr>
        <p:spPr>
          <a:xfrm>
            <a:off x="335113" y="1132686"/>
            <a:ext cx="27304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Drivers and 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adjustable 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171E6-C0C3-3D49-B26A-B5DEA9B085DC}"/>
              </a:ext>
            </a:extLst>
          </p:cNvPr>
          <p:cNvSpPr txBox="1"/>
          <p:nvPr/>
        </p:nvSpPr>
        <p:spPr>
          <a:xfrm>
            <a:off x="4392608" y="4099257"/>
            <a:ext cx="4121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Model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98286-C9F4-E848-93C0-77C63B76911A}"/>
              </a:ext>
            </a:extLst>
          </p:cNvPr>
          <p:cNvSpPr txBox="1"/>
          <p:nvPr/>
        </p:nvSpPr>
        <p:spPr>
          <a:xfrm>
            <a:off x="950257" y="3621737"/>
            <a:ext cx="197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Crop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B4BF3-79D1-2F46-81DB-5592DEE3343F}"/>
              </a:ext>
            </a:extLst>
          </p:cNvPr>
          <p:cNvSpPr txBox="1"/>
          <p:nvPr/>
        </p:nvSpPr>
        <p:spPr>
          <a:xfrm>
            <a:off x="1102657" y="4222368"/>
            <a:ext cx="1634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Fertilizer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241E2-6429-D040-AAF3-48EF33EF2A85}"/>
              </a:ext>
            </a:extLst>
          </p:cNvPr>
          <p:cNvSpPr txBox="1"/>
          <p:nvPr/>
        </p:nvSpPr>
        <p:spPr>
          <a:xfrm>
            <a:off x="1515032" y="4796110"/>
            <a:ext cx="2543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Planting dates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FD520-19D0-AC4C-B122-7D1FA6452E07}"/>
              </a:ext>
            </a:extLst>
          </p:cNvPr>
          <p:cNvSpPr txBox="1"/>
          <p:nvPr/>
        </p:nvSpPr>
        <p:spPr>
          <a:xfrm>
            <a:off x="1857503" y="5418758"/>
            <a:ext cx="2324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Weed factor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4412CF-B2E5-AF40-A44B-7BA2E41170C3}"/>
              </a:ext>
            </a:extLst>
          </p:cNvPr>
          <p:cNvSpPr txBox="1"/>
          <p:nvPr/>
        </p:nvSpPr>
        <p:spPr>
          <a:xfrm>
            <a:off x="708190" y="3047995"/>
            <a:ext cx="1632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Weather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900D5-EB32-7F49-916D-A90EF7A11BF4}"/>
              </a:ext>
            </a:extLst>
          </p:cNvPr>
          <p:cNvSpPr txBox="1"/>
          <p:nvPr/>
        </p:nvSpPr>
        <p:spPr>
          <a:xfrm>
            <a:off x="2294695" y="5968817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Land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8A739-F5C1-A940-99D6-1D510ABC5ACD}"/>
              </a:ext>
            </a:extLst>
          </p:cNvPr>
          <p:cNvSpPr txBox="1"/>
          <p:nvPr/>
        </p:nvSpPr>
        <p:spPr>
          <a:xfrm>
            <a:off x="5313134" y="5381868"/>
            <a:ext cx="103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Soils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CBDED-4FB0-BA4E-BECE-762181D04E1B}"/>
              </a:ext>
            </a:extLst>
          </p:cNvPr>
          <p:cNvSpPr txBox="1"/>
          <p:nvPr/>
        </p:nvSpPr>
        <p:spPr>
          <a:xfrm>
            <a:off x="5465534" y="5982499"/>
            <a:ext cx="261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Solar radiation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6AFD5-0A8B-0948-8AB1-FF056C83261A}"/>
              </a:ext>
            </a:extLst>
          </p:cNvPr>
          <p:cNvSpPr txBox="1"/>
          <p:nvPr/>
        </p:nvSpPr>
        <p:spPr>
          <a:xfrm>
            <a:off x="5071067" y="4808126"/>
            <a:ext cx="269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Nitrogen stress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CFE01-F677-D549-A290-D019A866E8F1}"/>
              </a:ext>
            </a:extLst>
          </p:cNvPr>
          <p:cNvSpPr txBox="1"/>
          <p:nvPr/>
        </p:nvSpPr>
        <p:spPr>
          <a:xfrm>
            <a:off x="9359455" y="2066169"/>
            <a:ext cx="22193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Response</a:t>
            </a:r>
          </a:p>
          <a:p>
            <a:r>
              <a:rPr lang="en-US" sz="4000" b="1" dirty="0">
                <a:solidFill>
                  <a:schemeClr val="accent6"/>
                </a:solidFill>
              </a:rPr>
              <a:t>variables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4CA73-BD49-B547-9866-0F29BEC8626C}"/>
              </a:ext>
            </a:extLst>
          </p:cNvPr>
          <p:cNvSpPr txBox="1"/>
          <p:nvPr/>
        </p:nvSpPr>
        <p:spPr>
          <a:xfrm>
            <a:off x="9999925" y="3621737"/>
            <a:ext cx="186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Crop yield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906FF05-E56F-1C4B-AAF4-8484FA6BE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7207D7-F8DC-9D47-B259-A6F594269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34"/>
          <a:stretch/>
        </p:blipFill>
        <p:spPr>
          <a:xfrm>
            <a:off x="4297478" y="1236499"/>
            <a:ext cx="3873823" cy="25388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919640-971F-6E4C-B456-18E41666F6C5}"/>
              </a:ext>
            </a:extLst>
          </p:cNvPr>
          <p:cNvSpPr txBox="1"/>
          <p:nvPr/>
        </p:nvSpPr>
        <p:spPr>
          <a:xfrm>
            <a:off x="4183168" y="3740501"/>
            <a:ext cx="4562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https://commons.wikimedia.org/wiki/File:Phosphorus_Cycle_copy.jpg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9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DB5F6EB3-7B16-4242-9C0A-69255F6CA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Ontologies for Unambiguous Physical Variables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E65878B7-F1F7-5741-BEB4-6AB381E0AD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55812" y="1401764"/>
            <a:ext cx="11205882" cy="1341437"/>
          </a:xfrm>
        </p:spPr>
        <p:txBody>
          <a:bodyPr>
            <a:normAutofit fontScale="925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Ontology of standard scientific names </a:t>
            </a:r>
            <a:r>
              <a:rPr lang="en-US" altLang="en-US" sz="2000" dirty="0">
                <a:ea typeface="ＭＳ Ｐゴシック" panose="020B0600070205080204" pitchFamily="34" charset="-128"/>
              </a:rPr>
              <a:t>[Peckham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iEMSs</a:t>
            </a:r>
            <a:r>
              <a:rPr lang="en-US" altLang="en-US" sz="2000" dirty="0">
                <a:ea typeface="ＭＳ Ｐゴシック" panose="020B0600070205080204" pitchFamily="34" charset="-128"/>
              </a:rPr>
              <a:t> 2014; Peckham &amp;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Stoica</a:t>
            </a:r>
            <a:r>
              <a:rPr lang="en-US" altLang="en-US" sz="2000" dirty="0">
                <a:ea typeface="ＭＳ Ｐゴシック" panose="020B0600070205080204" pitchFamily="34" charset="-128"/>
              </a:rPr>
              <a:t> 2019]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3000" dirty="0" err="1">
                <a:ea typeface="ＭＳ Ｐゴシック" panose="020B0600070205080204" pitchFamily="34" charset="-128"/>
              </a:rPr>
              <a:t>Eg</a:t>
            </a:r>
            <a:r>
              <a:rPr lang="en-US" altLang="en-US" sz="3000" dirty="0">
                <a:ea typeface="ＭＳ Ｐゴシック" panose="020B0600070205080204" pitchFamily="34" charset="-128"/>
              </a:rPr>
              <a:t> SSN: </a:t>
            </a:r>
            <a:r>
              <a:rPr lang="en-US" altLang="en-US" sz="3000" dirty="0">
                <a:solidFill>
                  <a:srgbClr val="00B0F0"/>
                </a:solidFill>
                <a:latin typeface="Courier" pitchFamily="2" charset="0"/>
                <a:ea typeface="ＭＳ Ｐゴシック" panose="020B0600070205080204" pitchFamily="34" charset="-128"/>
              </a:rPr>
              <a:t>watershed_outlet_water__</a:t>
            </a:r>
            <a:r>
              <a:rPr lang="en-US" altLang="en-US" sz="3000" dirty="0" err="1">
                <a:solidFill>
                  <a:srgbClr val="00B0F0"/>
                </a:solidFill>
                <a:latin typeface="Courier" pitchFamily="2" charset="0"/>
                <a:ea typeface="ＭＳ Ｐゴシック" panose="020B0600070205080204" pitchFamily="34" charset="-128"/>
              </a:rPr>
              <a:t>volume_outflow_rate</a:t>
            </a:r>
            <a:r>
              <a:rPr lang="en-US" altLang="en-US" sz="3000" dirty="0">
                <a:solidFill>
                  <a:srgbClr val="00B0F0"/>
                </a:solidFill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3000" dirty="0">
                <a:ea typeface="ＭＳ Ｐゴシック" panose="020B0600070205080204" pitchFamily="34" charset="-128"/>
              </a:rPr>
              <a:t>is more precise than “</a:t>
            </a:r>
            <a:r>
              <a:rPr lang="en-US" altLang="en-US" sz="300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streamflow</a:t>
            </a:r>
            <a:r>
              <a:rPr lang="en-US" altLang="en-US" sz="3000" dirty="0">
                <a:ea typeface="ＭＳ Ｐゴシック" panose="020B0600070205080204" pitchFamily="34" charset="-128"/>
              </a:rPr>
              <a:t>” or “</a:t>
            </a:r>
            <a:r>
              <a:rPr lang="en-US" altLang="en-US" sz="3000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discharge</a:t>
            </a:r>
            <a:r>
              <a:rPr lang="en-US" altLang="en-US" sz="3000" dirty="0">
                <a:ea typeface="ＭＳ Ｐゴシック" panose="020B0600070205080204" pitchFamily="34" charset="-128"/>
              </a:rPr>
              <a:t>”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B6CCF54D-D106-EC46-AE9A-0969B471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9"/>
          <a:stretch>
            <a:fillRect/>
          </a:stretch>
        </p:blipFill>
        <p:spPr bwMode="auto">
          <a:xfrm>
            <a:off x="1541463" y="3014664"/>
            <a:ext cx="9144000" cy="384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DB0CD-41AC-0E4D-967E-09A2CF23F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668915BB-86A7-F242-BC2E-FF88100D9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986" y="1074019"/>
            <a:ext cx="46691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D30001"/>
                </a:solidFill>
              </a:rPr>
              <a:t>Work by Scott  Peckham and Maria </a:t>
            </a:r>
            <a:r>
              <a:rPr lang="en-US" altLang="en-US" sz="1800" i="1" dirty="0" err="1">
                <a:solidFill>
                  <a:srgbClr val="D30001"/>
                </a:solidFill>
              </a:rPr>
              <a:t>Stoica</a:t>
            </a:r>
            <a:r>
              <a:rPr lang="en-US" altLang="en-US" sz="1800" i="1" dirty="0">
                <a:solidFill>
                  <a:srgbClr val="D30001"/>
                </a:solidFill>
              </a:rPr>
              <a:t> (CU)</a:t>
            </a:r>
          </a:p>
        </p:txBody>
      </p:sp>
    </p:spTree>
    <p:extLst>
      <p:ext uri="{BB962C8B-B14F-4D97-AF65-F5344CB8AC3E}">
        <p14:creationId xmlns:p14="http://schemas.microsoft.com/office/powerpoint/2010/main" val="71938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Rich Representations of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114E4-0A51-9948-A187-AD8E1670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46" y="1191568"/>
            <a:ext cx="11055377" cy="55430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E0EB97-FA52-FC49-9C3F-8039CDD2CCA0}"/>
              </a:ext>
            </a:extLst>
          </p:cNvPr>
          <p:cNvSpPr/>
          <p:nvPr/>
        </p:nvSpPr>
        <p:spPr>
          <a:xfrm>
            <a:off x="1183341" y="2459600"/>
            <a:ext cx="1111624" cy="35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2F47F9-20E6-F541-9FD7-4CA8640BAED8}"/>
              </a:ext>
            </a:extLst>
          </p:cNvPr>
          <p:cNvSpPr/>
          <p:nvPr/>
        </p:nvSpPr>
        <p:spPr>
          <a:xfrm>
            <a:off x="3851421" y="2467608"/>
            <a:ext cx="1111624" cy="35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2E78-C79B-004F-A524-2C16AFD90E2B}"/>
              </a:ext>
            </a:extLst>
          </p:cNvPr>
          <p:cNvSpPr/>
          <p:nvPr/>
        </p:nvSpPr>
        <p:spPr>
          <a:xfrm>
            <a:off x="5721121" y="2459600"/>
            <a:ext cx="1654619" cy="36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9F5985-1E94-5B4E-9605-5899B8EA108F}"/>
              </a:ext>
            </a:extLst>
          </p:cNvPr>
          <p:cNvSpPr/>
          <p:nvPr/>
        </p:nvSpPr>
        <p:spPr>
          <a:xfrm>
            <a:off x="7859387" y="2468563"/>
            <a:ext cx="3708870" cy="34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E5A5-713B-7A45-8E28-300DB6E0ECB4}"/>
              </a:ext>
            </a:extLst>
          </p:cNvPr>
          <p:cNvSpPr txBox="1"/>
          <p:nvPr/>
        </p:nvSpPr>
        <p:spPr>
          <a:xfrm>
            <a:off x="1362635" y="2420475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A677A-B57A-2B47-8954-E3C64AF0BB5D}"/>
              </a:ext>
            </a:extLst>
          </p:cNvPr>
          <p:cNvSpPr txBox="1"/>
          <p:nvPr/>
        </p:nvSpPr>
        <p:spPr>
          <a:xfrm>
            <a:off x="3630706" y="2420475"/>
            <a:ext cx="1553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9C109-8208-D045-A332-B35F0D6293A4}"/>
              </a:ext>
            </a:extLst>
          </p:cNvPr>
          <p:cNvSpPr txBox="1"/>
          <p:nvPr/>
        </p:nvSpPr>
        <p:spPr>
          <a:xfrm>
            <a:off x="5825391" y="2420475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Mappings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45320-C541-8447-BA0C-FA622CCD6FD0}"/>
              </a:ext>
            </a:extLst>
          </p:cNvPr>
          <p:cNvSpPr txBox="1"/>
          <p:nvPr/>
        </p:nvSpPr>
        <p:spPr>
          <a:xfrm>
            <a:off x="7825866" y="2420475"/>
            <a:ext cx="384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Semantic representation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EEE5FD-C3EE-5947-B235-1902A0171F02}"/>
              </a:ext>
            </a:extLst>
          </p:cNvPr>
          <p:cNvSpPr/>
          <p:nvPr/>
        </p:nvSpPr>
        <p:spPr>
          <a:xfrm>
            <a:off x="3487269" y="1628364"/>
            <a:ext cx="5513295" cy="320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48B15F-0C4C-ED47-B6C7-58559282FF1E}"/>
              </a:ext>
            </a:extLst>
          </p:cNvPr>
          <p:cNvSpPr txBox="1"/>
          <p:nvPr/>
        </p:nvSpPr>
        <p:spPr>
          <a:xfrm>
            <a:off x="2728717" y="1498840"/>
            <a:ext cx="6484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Steps of building data representation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4E6A55A0-6C87-8E46-914E-33CB6A7CC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24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4D81F4-B246-7F45-8648-B8026806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Data Transformations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AA1E1C-BD96-2549-B8F8-777C09C816B8}"/>
              </a:ext>
            </a:extLst>
          </p:cNvPr>
          <p:cNvGraphicFramePr>
            <a:graphicFrameLocks noGrp="1"/>
          </p:cNvGraphicFramePr>
          <p:nvPr/>
        </p:nvGraphicFramePr>
        <p:xfrm>
          <a:off x="1664210" y="2034901"/>
          <a:ext cx="411480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086">
                  <a:extLst>
                    <a:ext uri="{9D8B030D-6E8A-4147-A177-3AD203B41FA5}">
                      <a16:colId xmlns:a16="http://schemas.microsoft.com/office/drawing/2014/main" val="152671709"/>
                    </a:ext>
                  </a:extLst>
                </a:gridCol>
                <a:gridCol w="1012878">
                  <a:extLst>
                    <a:ext uri="{9D8B030D-6E8A-4147-A177-3AD203B41FA5}">
                      <a16:colId xmlns:a16="http://schemas.microsoft.com/office/drawing/2014/main" val="953265290"/>
                    </a:ext>
                  </a:extLst>
                </a:gridCol>
                <a:gridCol w="1014878">
                  <a:extLst>
                    <a:ext uri="{9D8B030D-6E8A-4147-A177-3AD203B41FA5}">
                      <a16:colId xmlns:a16="http://schemas.microsoft.com/office/drawing/2014/main" val="1858657138"/>
                    </a:ext>
                  </a:extLst>
                </a:gridCol>
                <a:gridCol w="411081">
                  <a:extLst>
                    <a:ext uri="{9D8B030D-6E8A-4147-A177-3AD203B41FA5}">
                      <a16:colId xmlns:a16="http://schemas.microsoft.com/office/drawing/2014/main" val="473909743"/>
                    </a:ext>
                  </a:extLst>
                </a:gridCol>
                <a:gridCol w="1014878">
                  <a:extLst>
                    <a:ext uri="{9D8B030D-6E8A-4147-A177-3AD203B41FA5}">
                      <a16:colId xmlns:a16="http://schemas.microsoft.com/office/drawing/2014/main" val="185065978"/>
                    </a:ext>
                  </a:extLst>
                </a:gridCol>
              </a:tblGrid>
              <a:tr h="298678">
                <a:tc>
                  <a:txBody>
                    <a:bodyPr/>
                    <a:lstStyle/>
                    <a:p>
                      <a:r>
                        <a:rPr lang="en-US" sz="140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Mesh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Mesh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Mesh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51812"/>
                  </a:ext>
                </a:extLst>
              </a:tr>
              <a:tr h="298678">
                <a:tc>
                  <a:txBody>
                    <a:bodyPr/>
                    <a:lstStyle/>
                    <a:p>
                      <a:r>
                        <a:rPr lang="en-US" sz="1400"/>
                        <a:t>1440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3.595513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6.534754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3.771523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569443"/>
                  </a:ext>
                </a:extLst>
              </a:tr>
              <a:tr h="298678">
                <a:tc>
                  <a:txBody>
                    <a:bodyPr/>
                    <a:lstStyle/>
                    <a:p>
                      <a:r>
                        <a:rPr lang="en-US" sz="1400"/>
                        <a:t>2880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3.595509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6.534728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3.771488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89376"/>
                  </a:ext>
                </a:extLst>
              </a:tr>
              <a:tr h="298678">
                <a:tc>
                  <a:txBody>
                    <a:bodyPr/>
                    <a:lstStyle/>
                    <a:p>
                      <a:r>
                        <a:rPr lang="en-US" sz="1400"/>
                        <a:t>4320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3.595505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6.534702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3.771453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8097"/>
                  </a:ext>
                </a:extLst>
              </a:tr>
              <a:tr h="298678"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06099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3B927BC-904F-9D4F-8444-A7AE10C1D0B3}"/>
              </a:ext>
            </a:extLst>
          </p:cNvPr>
          <p:cNvGraphicFramePr>
            <a:graphicFrameLocks noGrp="1"/>
          </p:cNvGraphicFramePr>
          <p:nvPr/>
        </p:nvGraphicFramePr>
        <p:xfrm>
          <a:off x="6266769" y="2034901"/>
          <a:ext cx="3957887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21">
                  <a:extLst>
                    <a:ext uri="{9D8B030D-6E8A-4147-A177-3AD203B41FA5}">
                      <a16:colId xmlns:a16="http://schemas.microsoft.com/office/drawing/2014/main" val="2309825292"/>
                    </a:ext>
                  </a:extLst>
                </a:gridCol>
                <a:gridCol w="683820">
                  <a:extLst>
                    <a:ext uri="{9D8B030D-6E8A-4147-A177-3AD203B41FA5}">
                      <a16:colId xmlns:a16="http://schemas.microsoft.com/office/drawing/2014/main" val="3809596478"/>
                    </a:ext>
                  </a:extLst>
                </a:gridCol>
                <a:gridCol w="1733685">
                  <a:extLst>
                    <a:ext uri="{9D8B030D-6E8A-4147-A177-3AD203B41FA5}">
                      <a16:colId xmlns:a16="http://schemas.microsoft.com/office/drawing/2014/main" val="4171619741"/>
                    </a:ext>
                  </a:extLst>
                </a:gridCol>
                <a:gridCol w="877461">
                  <a:extLst>
                    <a:ext uri="{9D8B030D-6E8A-4147-A177-3AD203B41FA5}">
                      <a16:colId xmlns:a16="http://schemas.microsoft.com/office/drawing/2014/main" val="233345234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958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INFILTRATION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076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SATURATION_L1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380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SATURATION_L2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01334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85587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9B4BC82-DC7A-E044-83D6-5BECFE38F6A0}"/>
              </a:ext>
            </a:extLst>
          </p:cNvPr>
          <p:cNvSpPr txBox="1"/>
          <p:nvPr/>
        </p:nvSpPr>
        <p:spPr>
          <a:xfrm>
            <a:off x="3825485" y="1188711"/>
            <a:ext cx="3633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Create a saturation file for each mesh cell</a:t>
            </a: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1D7CF587-BF31-4A4E-A410-F0C111F5F83A}"/>
              </a:ext>
            </a:extLst>
          </p:cNvPr>
          <p:cNvSpPr/>
          <p:nvPr/>
        </p:nvSpPr>
        <p:spPr>
          <a:xfrm>
            <a:off x="2715491" y="1127480"/>
            <a:ext cx="5751131" cy="84050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E63AB1-7F58-4215-9405-318089E7B85F}"/>
              </a:ext>
            </a:extLst>
          </p:cNvPr>
          <p:cNvSpPr txBox="1"/>
          <p:nvPr/>
        </p:nvSpPr>
        <p:spPr>
          <a:xfrm>
            <a:off x="1578263" y="1579109"/>
            <a:ext cx="11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pg.gw file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2A64EB-2EE4-4A38-A10B-66BEBAF30E8C}"/>
              </a:ext>
            </a:extLst>
          </p:cNvPr>
          <p:cNvSpPr txBox="1"/>
          <p:nvPr/>
        </p:nvSpPr>
        <p:spPr>
          <a:xfrm>
            <a:off x="8640957" y="1657700"/>
            <a:ext cx="163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Cycles.REINIT</a:t>
            </a:r>
            <a:r>
              <a:rPr lang="en-US" sz="1400"/>
              <a:t> file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68ACC4-7901-453E-8314-CEDB13644426}"/>
              </a:ext>
            </a:extLst>
          </p:cNvPr>
          <p:cNvSpPr/>
          <p:nvPr/>
        </p:nvSpPr>
        <p:spPr>
          <a:xfrm>
            <a:off x="1930401" y="4378510"/>
            <a:ext cx="2154817" cy="550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pihm:SoilDepth_1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60C22B-7190-4F54-B43C-FA51D2B8F8D4}"/>
              </a:ext>
            </a:extLst>
          </p:cNvPr>
          <p:cNvSpPr/>
          <p:nvPr/>
        </p:nvSpPr>
        <p:spPr>
          <a:xfrm>
            <a:off x="1664209" y="5496776"/>
            <a:ext cx="1275776" cy="472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3.595513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2DB2CEE-CE51-4D32-8943-2579578C2E37}"/>
              </a:ext>
            </a:extLst>
          </p:cNvPr>
          <p:cNvSpPr/>
          <p:nvPr/>
        </p:nvSpPr>
        <p:spPr>
          <a:xfrm>
            <a:off x="2586179" y="2668732"/>
            <a:ext cx="371766" cy="1650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6E913D-941F-48EE-8C07-3666F00C98C3}"/>
              </a:ext>
            </a:extLst>
          </p:cNvPr>
          <p:cNvCxnSpPr>
            <a:cxnSpLocks/>
            <a:stCxn id="11" idx="4"/>
            <a:endCxn id="26" idx="0"/>
          </p:cNvCxnSpPr>
          <p:nvPr/>
        </p:nvCxnSpPr>
        <p:spPr>
          <a:xfrm flipH="1">
            <a:off x="2302097" y="4929228"/>
            <a:ext cx="705712" cy="567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900AA64-07E6-496E-A7CA-2CF35BF973FE}"/>
              </a:ext>
            </a:extLst>
          </p:cNvPr>
          <p:cNvSpPr/>
          <p:nvPr/>
        </p:nvSpPr>
        <p:spPr>
          <a:xfrm>
            <a:off x="3035734" y="5820635"/>
            <a:ext cx="832430" cy="394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1440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A4AADE1-315F-463E-B3D9-FAF00DECE023}"/>
              </a:ext>
            </a:extLst>
          </p:cNvPr>
          <p:cNvSpPr/>
          <p:nvPr/>
        </p:nvSpPr>
        <p:spPr>
          <a:xfrm>
            <a:off x="4199459" y="5664778"/>
            <a:ext cx="608849" cy="311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DA6ACC-FB89-4E3B-8292-D1F244515649}"/>
              </a:ext>
            </a:extLst>
          </p:cNvPr>
          <p:cNvCxnSpPr>
            <a:cxnSpLocks/>
            <a:stCxn id="11" idx="4"/>
            <a:endCxn id="29" idx="0"/>
          </p:cNvCxnSpPr>
          <p:nvPr/>
        </p:nvCxnSpPr>
        <p:spPr>
          <a:xfrm>
            <a:off x="3007809" y="4929228"/>
            <a:ext cx="444140" cy="89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70A465-9335-4FB1-BEBA-81F044DD0998}"/>
              </a:ext>
            </a:extLst>
          </p:cNvPr>
          <p:cNvCxnSpPr>
            <a:cxnSpLocks/>
            <a:stCxn id="11" idx="4"/>
            <a:endCxn id="31" idx="0"/>
          </p:cNvCxnSpPr>
          <p:nvPr/>
        </p:nvCxnSpPr>
        <p:spPr>
          <a:xfrm>
            <a:off x="3007809" y="4929228"/>
            <a:ext cx="1496074" cy="73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93E64BD-426B-4E40-95A8-C59E3BA12D58}"/>
              </a:ext>
            </a:extLst>
          </p:cNvPr>
          <p:cNvSpPr txBox="1"/>
          <p:nvPr/>
        </p:nvSpPr>
        <p:spPr>
          <a:xfrm>
            <a:off x="2257667" y="5067530"/>
            <a:ext cx="6388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depth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7D6F6B-12C9-41DD-B761-375E3256F24B}"/>
              </a:ext>
            </a:extLst>
          </p:cNvPr>
          <p:cNvSpPr txBox="1"/>
          <p:nvPr/>
        </p:nvSpPr>
        <p:spPr>
          <a:xfrm>
            <a:off x="2778484" y="5253087"/>
            <a:ext cx="108968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err="1"/>
              <a:t>recordedAt</a:t>
            </a:r>
            <a:endParaRPr lang="en-US" sz="14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96D1C7-F769-4C8D-ACDD-FC77D75993A6}"/>
              </a:ext>
            </a:extLst>
          </p:cNvPr>
          <p:cNvSpPr txBox="1"/>
          <p:nvPr/>
        </p:nvSpPr>
        <p:spPr>
          <a:xfrm>
            <a:off x="3773025" y="5280944"/>
            <a:ext cx="7248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err="1"/>
              <a:t>meshId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619B3C-D554-4671-A7AE-A5FFD5ECD26E}"/>
              </a:ext>
            </a:extLst>
          </p:cNvPr>
          <p:cNvSpPr txBox="1"/>
          <p:nvPr/>
        </p:nvSpPr>
        <p:spPr>
          <a:xfrm>
            <a:off x="2927666" y="3576239"/>
            <a:ext cx="210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Create a data graph for each cell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8E7E1606-725B-4760-BDF7-82398D810C1A}"/>
              </a:ext>
            </a:extLst>
          </p:cNvPr>
          <p:cNvSpPr/>
          <p:nvPr/>
        </p:nvSpPr>
        <p:spPr>
          <a:xfrm>
            <a:off x="4828606" y="4349876"/>
            <a:ext cx="1956294" cy="1240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Saturation transformation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62A702C-139C-4815-86E6-392B8E90ECD3}"/>
              </a:ext>
            </a:extLst>
          </p:cNvPr>
          <p:cNvSpPr/>
          <p:nvPr/>
        </p:nvSpPr>
        <p:spPr>
          <a:xfrm>
            <a:off x="7158185" y="4533235"/>
            <a:ext cx="1974273" cy="550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cycle:Variable_1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0E98678-8E0D-413B-95C0-276E19E8C1FF}"/>
              </a:ext>
            </a:extLst>
          </p:cNvPr>
          <p:cNvSpPr/>
          <p:nvPr/>
        </p:nvSpPr>
        <p:spPr>
          <a:xfrm>
            <a:off x="5689119" y="5781733"/>
            <a:ext cx="2011873" cy="472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SATURATION_L1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3F6D137-0FFE-460F-81B5-62AD49B901E4}"/>
              </a:ext>
            </a:extLst>
          </p:cNvPr>
          <p:cNvCxnSpPr>
            <a:cxnSpLocks/>
            <a:stCxn id="69" idx="4"/>
            <a:endCxn id="70" idx="0"/>
          </p:cNvCxnSpPr>
          <p:nvPr/>
        </p:nvCxnSpPr>
        <p:spPr>
          <a:xfrm flipH="1">
            <a:off x="6695055" y="5083953"/>
            <a:ext cx="1450266" cy="697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1D77B35F-06E9-4EEE-B912-2F326E72D2F0}"/>
              </a:ext>
            </a:extLst>
          </p:cNvPr>
          <p:cNvSpPr/>
          <p:nvPr/>
        </p:nvSpPr>
        <p:spPr>
          <a:xfrm>
            <a:off x="8082974" y="5975360"/>
            <a:ext cx="832430" cy="394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0.0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2A762CD-1EB8-4448-B9D9-AF9BE0C025BE}"/>
              </a:ext>
            </a:extLst>
          </p:cNvPr>
          <p:cNvSpPr/>
          <p:nvPr/>
        </p:nvSpPr>
        <p:spPr>
          <a:xfrm>
            <a:off x="9246699" y="5819503"/>
            <a:ext cx="608849" cy="311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AC849B-D8E3-44EA-A97F-7DFC57F90268}"/>
              </a:ext>
            </a:extLst>
          </p:cNvPr>
          <p:cNvCxnSpPr>
            <a:cxnSpLocks/>
            <a:stCxn id="69" idx="4"/>
            <a:endCxn id="72" idx="0"/>
          </p:cNvCxnSpPr>
          <p:nvPr/>
        </p:nvCxnSpPr>
        <p:spPr>
          <a:xfrm>
            <a:off x="8145321" y="5083953"/>
            <a:ext cx="353868" cy="89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BE480C-52B2-4FFF-AD84-6D1AF358F019}"/>
              </a:ext>
            </a:extLst>
          </p:cNvPr>
          <p:cNvCxnSpPr>
            <a:cxnSpLocks/>
            <a:stCxn id="69" idx="4"/>
            <a:endCxn id="73" idx="0"/>
          </p:cNvCxnSpPr>
          <p:nvPr/>
        </p:nvCxnSpPr>
        <p:spPr>
          <a:xfrm>
            <a:off x="8145321" y="5083953"/>
            <a:ext cx="1405802" cy="735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045EF52-2031-4F9D-913C-6B04644935C7}"/>
              </a:ext>
            </a:extLst>
          </p:cNvPr>
          <p:cNvSpPr txBox="1"/>
          <p:nvPr/>
        </p:nvSpPr>
        <p:spPr>
          <a:xfrm>
            <a:off x="6954399" y="5222255"/>
            <a:ext cx="94825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var_name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170857-F0CA-4E17-B89E-28E0467511BE}"/>
              </a:ext>
            </a:extLst>
          </p:cNvPr>
          <p:cNvSpPr txBox="1"/>
          <p:nvPr/>
        </p:nvSpPr>
        <p:spPr>
          <a:xfrm>
            <a:off x="8002470" y="5407812"/>
            <a:ext cx="6406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value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5071E15-0BAD-42B4-B6D1-1F8CCFFCC956}"/>
              </a:ext>
            </a:extLst>
          </p:cNvPr>
          <p:cNvSpPr txBox="1"/>
          <p:nvPr/>
        </p:nvSpPr>
        <p:spPr>
          <a:xfrm>
            <a:off x="8820265" y="5431735"/>
            <a:ext cx="593252" cy="311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year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E2E8B79-0059-4DFC-A170-4838DAD6A2F9}"/>
              </a:ext>
            </a:extLst>
          </p:cNvPr>
          <p:cNvSpPr/>
          <p:nvPr/>
        </p:nvSpPr>
        <p:spPr>
          <a:xfrm>
            <a:off x="9889904" y="5353066"/>
            <a:ext cx="608849" cy="311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1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170287E-817A-4E6A-BBC8-2D66215DD9D2}"/>
              </a:ext>
            </a:extLst>
          </p:cNvPr>
          <p:cNvCxnSpPr>
            <a:cxnSpLocks/>
            <a:stCxn id="69" idx="4"/>
            <a:endCxn id="80" idx="1"/>
          </p:cNvCxnSpPr>
          <p:nvPr/>
        </p:nvCxnSpPr>
        <p:spPr>
          <a:xfrm>
            <a:off x="8145321" y="5083953"/>
            <a:ext cx="1833746" cy="31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6B00A65-1350-4969-B91E-FCC4B2193913}"/>
              </a:ext>
            </a:extLst>
          </p:cNvPr>
          <p:cNvSpPr txBox="1"/>
          <p:nvPr/>
        </p:nvSpPr>
        <p:spPr>
          <a:xfrm>
            <a:off x="9026674" y="5103514"/>
            <a:ext cx="593252" cy="311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doy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A8111E05-BEAC-47E8-9628-B8F5795FC26D}"/>
              </a:ext>
            </a:extLst>
          </p:cNvPr>
          <p:cNvSpPr/>
          <p:nvPr/>
        </p:nvSpPr>
        <p:spPr>
          <a:xfrm rot="10800000">
            <a:off x="7943153" y="2942322"/>
            <a:ext cx="371766" cy="1428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854423-A032-4D07-8602-4A102D974B1F}"/>
              </a:ext>
            </a:extLst>
          </p:cNvPr>
          <p:cNvSpPr txBox="1"/>
          <p:nvPr/>
        </p:nvSpPr>
        <p:spPr>
          <a:xfrm>
            <a:off x="8184314" y="3711580"/>
            <a:ext cx="210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Write the data graph as a row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0786" y="6370345"/>
            <a:ext cx="473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Hydrology model gives depth until ground water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67501" y="6388100"/>
            <a:ext cx="370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Agriculture model requires saturation</a:t>
            </a: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2EEE95EB-FFFA-AF42-89D9-3A8282617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13">
            <a:extLst>
              <a:ext uri="{FF2B5EF4-FFF2-40B4-BE49-F238E27FC236}">
                <a16:creationId xmlns:a16="http://schemas.microsoft.com/office/drawing/2014/main" id="{92C95FE0-739F-9F46-BAC9-359162DD2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2194" y="1074275"/>
            <a:ext cx="3181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D30001"/>
                </a:solidFill>
              </a:rPr>
              <a:t>Work by Craig </a:t>
            </a:r>
            <a:r>
              <a:rPr lang="en-US" altLang="en-US" sz="1800" i="1" dirty="0" err="1">
                <a:solidFill>
                  <a:srgbClr val="D30001"/>
                </a:solidFill>
              </a:rPr>
              <a:t>Knoblock</a:t>
            </a:r>
            <a:r>
              <a:rPr lang="en-US" altLang="en-US" sz="1800" i="1" dirty="0">
                <a:solidFill>
                  <a:srgbClr val="D30001"/>
                </a:solidFill>
              </a:rPr>
              <a:t>, Yao-Yi Chiang Jay </a:t>
            </a:r>
            <a:r>
              <a:rPr lang="en-US" altLang="en-US" sz="1800" i="1" dirty="0" err="1">
                <a:solidFill>
                  <a:srgbClr val="D30001"/>
                </a:solidFill>
              </a:rPr>
              <a:t>Pujara</a:t>
            </a:r>
            <a:r>
              <a:rPr lang="en-US" altLang="en-US" sz="1800" i="1" dirty="0">
                <a:solidFill>
                  <a:srgbClr val="D30001"/>
                </a:solidFill>
              </a:rPr>
              <a:t> (USC)</a:t>
            </a:r>
          </a:p>
        </p:txBody>
      </p:sp>
    </p:spTree>
    <p:extLst>
      <p:ext uri="{BB962C8B-B14F-4D97-AF65-F5344CB8AC3E}">
        <p14:creationId xmlns:p14="http://schemas.microsoft.com/office/powerpoint/2010/main" val="183634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A1553B3D-1F4B-904B-BB43-6336338BD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658" y="230188"/>
            <a:ext cx="10087520" cy="58737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Rich Representations of Models</a:t>
            </a:r>
          </a:p>
        </p:txBody>
      </p:sp>
      <p:pic>
        <p:nvPicPr>
          <p:cNvPr id="28677" name="Picture 4">
            <a:extLst>
              <a:ext uri="{FF2B5EF4-FFF2-40B4-BE49-F238E27FC236}">
                <a16:creationId xmlns:a16="http://schemas.microsoft.com/office/drawing/2014/main" id="{B441730A-37FD-E249-839F-61A9BE203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624" y="48437"/>
            <a:ext cx="858719" cy="98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CE0528-D7C3-EE40-B794-F58BFCFAB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84" y="1326776"/>
            <a:ext cx="5583008" cy="5364067"/>
          </a:xfrm>
          <a:prstGeom prst="rect">
            <a:avLst/>
          </a:prstGeom>
        </p:spPr>
      </p:pic>
      <p:pic>
        <p:nvPicPr>
          <p:cNvPr id="7" name="Picture 20">
            <a:extLst>
              <a:ext uri="{FF2B5EF4-FFF2-40B4-BE49-F238E27FC236}">
                <a16:creationId xmlns:a16="http://schemas.microsoft.com/office/drawing/2014/main" id="{09FD234C-6CD8-BC49-80D1-809AAE97A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044" y="1807940"/>
            <a:ext cx="3411537" cy="207010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>
            <a:extLst>
              <a:ext uri="{FF2B5EF4-FFF2-40B4-BE49-F238E27FC236}">
                <a16:creationId xmlns:a16="http://schemas.microsoft.com/office/drawing/2014/main" id="{826B1BE2-BB90-5D45-BF06-37684A121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03" y="2594699"/>
            <a:ext cx="3267075" cy="1906588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40914D-69A8-EA42-8022-1C30894C88CB}"/>
              </a:ext>
            </a:extLst>
          </p:cNvPr>
          <p:cNvSpPr/>
          <p:nvPr/>
        </p:nvSpPr>
        <p:spPr>
          <a:xfrm>
            <a:off x="6823620" y="1834927"/>
            <a:ext cx="967424" cy="126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35577-4524-7C40-AB7A-11EBC68BC49D}"/>
              </a:ext>
            </a:extLst>
          </p:cNvPr>
          <p:cNvSpPr txBox="1"/>
          <p:nvPr/>
        </p:nvSpPr>
        <p:spPr>
          <a:xfrm>
            <a:off x="6761558" y="1756273"/>
            <a:ext cx="1851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formats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84E2C3-5C73-634E-9FED-B6552B06BDD6}"/>
              </a:ext>
            </a:extLst>
          </p:cNvPr>
          <p:cNvSpPr/>
          <p:nvPr/>
        </p:nvSpPr>
        <p:spPr>
          <a:xfrm>
            <a:off x="7386276" y="2641651"/>
            <a:ext cx="1715598" cy="28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B3DEA-DF80-4D4D-A297-A8CCD7DD587B}"/>
              </a:ext>
            </a:extLst>
          </p:cNvPr>
          <p:cNvSpPr txBox="1"/>
          <p:nvPr/>
        </p:nvSpPr>
        <p:spPr>
          <a:xfrm>
            <a:off x="7355177" y="2520959"/>
            <a:ext cx="2423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Physical variables</a:t>
            </a: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C911135E-5890-F846-AFBB-658C45FA03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229" y="3771885"/>
            <a:ext cx="3795712" cy="1700213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0D37E2-A2F8-CD49-82ED-F2928A3BF04D}"/>
              </a:ext>
            </a:extLst>
          </p:cNvPr>
          <p:cNvSpPr/>
          <p:nvPr/>
        </p:nvSpPr>
        <p:spPr>
          <a:xfrm>
            <a:off x="8056075" y="3816515"/>
            <a:ext cx="967424" cy="126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2">
            <a:extLst>
              <a:ext uri="{FF2B5EF4-FFF2-40B4-BE49-F238E27FC236}">
                <a16:creationId xmlns:a16="http://schemas.microsoft.com/office/drawing/2014/main" id="{3DC39404-519F-E84D-9562-D677A31A41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496" y="4857921"/>
            <a:ext cx="3425825" cy="190500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83D06D-5D38-5445-BB63-8D24CCFF0768}"/>
              </a:ext>
            </a:extLst>
          </p:cNvPr>
          <p:cNvSpPr/>
          <p:nvPr/>
        </p:nvSpPr>
        <p:spPr>
          <a:xfrm>
            <a:off x="8657730" y="4894852"/>
            <a:ext cx="1734553" cy="28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0E12F9-5AD3-7645-85AE-A72519C8080F}"/>
              </a:ext>
            </a:extLst>
          </p:cNvPr>
          <p:cNvSpPr txBox="1"/>
          <p:nvPr/>
        </p:nvSpPr>
        <p:spPr>
          <a:xfrm>
            <a:off x="8020392" y="3704832"/>
            <a:ext cx="1738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Constraints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DCF1CC-D1E6-DE48-A385-DA9A989EC776}"/>
              </a:ext>
            </a:extLst>
          </p:cNvPr>
          <p:cNvSpPr txBox="1"/>
          <p:nvPr/>
        </p:nvSpPr>
        <p:spPr>
          <a:xfrm>
            <a:off x="8579350" y="4803209"/>
            <a:ext cx="3084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Adjustable parameters</a:t>
            </a:r>
          </a:p>
        </p:txBody>
      </p:sp>
      <p:sp>
        <p:nvSpPr>
          <p:cNvPr id="20" name="Right Arrow 23">
            <a:extLst>
              <a:ext uri="{FF2B5EF4-FFF2-40B4-BE49-F238E27FC236}">
                <a16:creationId xmlns:a16="http://schemas.microsoft.com/office/drawing/2014/main" id="{8A71021C-3744-1146-8F2A-85B2C0656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278" y="1791200"/>
            <a:ext cx="845478" cy="56673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0F7F6261-CEC6-B342-B2FF-4D9E6EAB6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75" y="1074019"/>
            <a:ext cx="44366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678F"/>
              </a:buClr>
              <a:buSzPct val="75000"/>
              <a:buFont typeface="Monotype Sorts" pitchFamily="2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17678F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17678F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17678F"/>
              </a:buClr>
              <a:buSzPct val="65000"/>
              <a:buFont typeface="Monotype Sorts" pitchFamily="2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678F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D30001"/>
                </a:solidFill>
              </a:rPr>
              <a:t>Work with Daniel </a:t>
            </a:r>
            <a:r>
              <a:rPr lang="en-US" altLang="en-US" sz="1800" i="1" dirty="0" err="1">
                <a:solidFill>
                  <a:srgbClr val="D30001"/>
                </a:solidFill>
              </a:rPr>
              <a:t>Garijo</a:t>
            </a:r>
            <a:r>
              <a:rPr lang="en-US" altLang="en-US" sz="1800" i="1" dirty="0">
                <a:solidFill>
                  <a:srgbClr val="D30001"/>
                </a:solidFill>
              </a:rPr>
              <a:t>, Deborah </a:t>
            </a:r>
            <a:r>
              <a:rPr lang="en-US" altLang="en-US" sz="1800" i="1" dirty="0" err="1">
                <a:solidFill>
                  <a:srgbClr val="D30001"/>
                </a:solidFill>
              </a:rPr>
              <a:t>Khider</a:t>
            </a:r>
            <a:r>
              <a:rPr lang="en-US" altLang="en-US" sz="1800" i="1" dirty="0">
                <a:solidFill>
                  <a:srgbClr val="D30001"/>
                </a:solidFill>
              </a:rPr>
              <a:t>, Varun Ratnakar, Maximiliano Osorio (USC)</a:t>
            </a:r>
          </a:p>
        </p:txBody>
      </p:sp>
    </p:spTree>
    <p:extLst>
      <p:ext uri="{BB962C8B-B14F-4D97-AF65-F5344CB8AC3E}">
        <p14:creationId xmlns:p14="http://schemas.microsoft.com/office/powerpoint/2010/main" val="1497944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631</Words>
  <Application>Microsoft Office PowerPoint</Application>
  <PresentationFormat>Widescreen</PresentationFormat>
  <Paragraphs>164</Paragraphs>
  <Slides>17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 Interdisciplinary Science</vt:lpstr>
      <vt:lpstr>MINT: Model INTegration</vt:lpstr>
      <vt:lpstr>Integrated Modeling</vt:lpstr>
      <vt:lpstr>Spatial Datasets of Varying Quality</vt:lpstr>
      <vt:lpstr>Mapping Models to Interventions and Decisions</vt:lpstr>
      <vt:lpstr>Ontologies for Unambiguous Physical Variables</vt:lpstr>
      <vt:lpstr>Rich Representations of Data</vt:lpstr>
      <vt:lpstr>Automated Data Transformations</vt:lpstr>
      <vt:lpstr>Rich Representations of Models</vt:lpstr>
      <vt:lpstr>Creating Virtual Gauges When No Data Available</vt:lpstr>
      <vt:lpstr>MINT: From Models to Solutions</vt:lpstr>
      <vt:lpstr>Flooding</vt:lpstr>
      <vt:lpstr>Portable Flood Risk Analyses</vt:lpstr>
      <vt:lpstr>Combining Flood Models with Data</vt:lpstr>
      <vt:lpstr>Combining Flood Models with Data</vt:lpstr>
      <vt:lpstr>Crop Production</vt:lpstr>
      <vt:lpstr>Future Research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468</cp:revision>
  <dcterms:created xsi:type="dcterms:W3CDTF">2020-01-11T22:34:04Z</dcterms:created>
  <dcterms:modified xsi:type="dcterms:W3CDTF">2020-04-17T03:36:19Z</dcterms:modified>
</cp:coreProperties>
</file>